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2"/>
  </p:notesMasterIdLst>
  <p:handoutMasterIdLst>
    <p:handoutMasterId r:id="rId23"/>
  </p:handoutMasterIdLst>
  <p:sldIdLst>
    <p:sldId id="261" r:id="rId7"/>
    <p:sldId id="301" r:id="rId8"/>
    <p:sldId id="273" r:id="rId9"/>
    <p:sldId id="264" r:id="rId10"/>
    <p:sldId id="291" r:id="rId11"/>
    <p:sldId id="267" r:id="rId12"/>
    <p:sldId id="268" r:id="rId13"/>
    <p:sldId id="284" r:id="rId14"/>
    <p:sldId id="270" r:id="rId15"/>
    <p:sldId id="298" r:id="rId16"/>
    <p:sldId id="296" r:id="rId17"/>
    <p:sldId id="299" r:id="rId18"/>
    <p:sldId id="295" r:id="rId19"/>
    <p:sldId id="276" r:id="rId20"/>
    <p:sldId id="274"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1774" autoAdjust="0"/>
  </p:normalViewPr>
  <p:slideViewPr>
    <p:cSldViewPr snapToGrid="0" snapToObjects="1">
      <p:cViewPr varScale="1">
        <p:scale>
          <a:sx n="148" d="100"/>
          <a:sy n="148" d="100"/>
        </p:scale>
        <p:origin x="2136"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2/27/2024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2/27/2024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196468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10</a:t>
            </a:fld>
            <a:endParaRPr lang="en-US"/>
          </a:p>
        </p:txBody>
      </p:sp>
    </p:spTree>
    <p:extLst>
      <p:ext uri="{BB962C8B-B14F-4D97-AF65-F5344CB8AC3E}">
        <p14:creationId xmlns:p14="http://schemas.microsoft.com/office/powerpoint/2010/main" val="258358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158776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14</a:t>
            </a:fld>
            <a:endParaRPr lang="en-US"/>
          </a:p>
        </p:txBody>
      </p:sp>
    </p:spTree>
    <p:extLst>
      <p:ext uri="{BB962C8B-B14F-4D97-AF65-F5344CB8AC3E}">
        <p14:creationId xmlns:p14="http://schemas.microsoft.com/office/powerpoint/2010/main" val="222687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701F2-438D-159D-D229-CC88FEE9E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94338-4AF0-3938-ADC7-C448116BD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60B43-D6EE-1CD0-1652-9216C027CD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14777F-6A22-AD58-6EA0-854E4F0D2A22}"/>
              </a:ext>
            </a:extLst>
          </p:cNvPr>
          <p:cNvSpPr>
            <a:spLocks noGrp="1"/>
          </p:cNvSpPr>
          <p:nvPr>
            <p:ph type="sldNum" sz="quarter" idx="5"/>
          </p:nvPr>
        </p:nvSpPr>
        <p:spPr/>
        <p:txBody>
          <a:bodyPr/>
          <a:lstStyle/>
          <a:p>
            <a:fld id="{DCB6EF1C-AA17-F640-A7A5-6C89FACC0C1D}" type="slidenum">
              <a:rPr lang="en-US" smtClean="0"/>
              <a:t>2</a:t>
            </a:fld>
            <a:endParaRPr lang="en-US"/>
          </a:p>
        </p:txBody>
      </p:sp>
    </p:spTree>
    <p:extLst>
      <p:ext uri="{BB962C8B-B14F-4D97-AF65-F5344CB8AC3E}">
        <p14:creationId xmlns:p14="http://schemas.microsoft.com/office/powerpoint/2010/main" val="248862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160596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26625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38497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41428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coordinated effort</a:t>
            </a:r>
          </a:p>
          <a:p>
            <a:pPr marL="171450" indent="-171450">
              <a:buFont typeface="Arial" panose="020B0604020202020204" pitchFamily="34" charset="0"/>
              <a:buChar char="•"/>
            </a:pPr>
            <a:r>
              <a:rPr lang="en-US" dirty="0"/>
              <a:t>As mentioned before; recommendations help guide the RPO to submit projects for consideration</a:t>
            </a:r>
          </a:p>
          <a:p>
            <a:pPr marL="171450" indent="-171450">
              <a:buFont typeface="Arial" panose="020B0604020202020204" pitchFamily="34" charset="0"/>
              <a:buChar char="•"/>
            </a:pPr>
            <a:r>
              <a:rPr lang="en-US" dirty="0"/>
              <a:t>It is a common long range vision among various parties</a:t>
            </a:r>
          </a:p>
        </p:txBody>
      </p:sp>
      <p:sp>
        <p:nvSpPr>
          <p:cNvPr id="4" name="Slide Number Placeholder 3"/>
          <p:cNvSpPr>
            <a:spLocks noGrp="1"/>
          </p:cNvSpPr>
          <p:nvPr>
            <p:ph type="sldNum" sz="quarter" idx="5"/>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208099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408697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2865281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142698" y="6356350"/>
            <a:ext cx="544101" cy="365125"/>
          </a:xfrm>
          <a:prstGeom prst="rect">
            <a:avLst/>
          </a:prstGeom>
        </p:spPr>
        <p:txBody>
          <a:bodyPr/>
          <a:lstStyle>
            <a:lvl1pPr algn="r">
              <a:defRPr sz="1200">
                <a:solidFill>
                  <a:schemeClr val="tx1">
                    <a:lumMod val="75000"/>
                    <a:lumOff val="25000"/>
                  </a:schemeClr>
                </a:solidFill>
                <a:latin typeface="Helvetica"/>
              </a:defRPr>
            </a:lvl1pPr>
          </a:lstStyle>
          <a:p>
            <a:fld id="{2985A7AB-62D5-BB49-9143-B22354004447}" type="slidenum">
              <a:rPr lang="en-US" smtClean="0"/>
              <a:pPr/>
              <a:t>‹#›</a:t>
            </a:fld>
            <a:endParaRPr lang="en-US" dirty="0"/>
          </a:p>
        </p:txBody>
      </p:sp>
      <p:sp>
        <p:nvSpPr>
          <p:cNvPr id="5" name="Title Placeholder 1"/>
          <p:cNvSpPr>
            <a:spLocks noGrp="1"/>
          </p:cNvSpPr>
          <p:nvPr>
            <p:ph type="title"/>
          </p:nvPr>
        </p:nvSpPr>
        <p:spPr>
          <a:xfrm>
            <a:off x="457200" y="80656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457200" y="2046738"/>
            <a:ext cx="8229600" cy="3705109"/>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marL="285750" indent="-285750">
              <a:buFont typeface="Arial"/>
              <a:buChar char="•"/>
              <a:defRPr>
                <a:solidFill>
                  <a:schemeClr val="tx1">
                    <a:lumMod val="75000"/>
                    <a:lumOff val="25000"/>
                  </a:schemeClr>
                </a:solidFill>
              </a:defRPr>
            </a:lvl2pPr>
            <a:lvl3pPr marL="285750" indent="-285750">
              <a:buFont typeface="Arial"/>
              <a:buChar char="•"/>
              <a:defRPr>
                <a:solidFill>
                  <a:schemeClr val="tx1">
                    <a:lumMod val="75000"/>
                    <a:lumOff val="25000"/>
                  </a:schemeClr>
                </a:solidFill>
              </a:defRPr>
            </a:lvl3pPr>
            <a:lvl4pPr marL="285750" indent="-285750">
              <a:buFont typeface="Arial"/>
              <a:buChar char="•"/>
              <a:defRPr>
                <a:solidFill>
                  <a:schemeClr val="tx1">
                    <a:lumMod val="75000"/>
                    <a:lumOff val="25000"/>
                  </a:schemeClr>
                </a:solidFill>
              </a:defRPr>
            </a:lvl4pPr>
            <a:lvl5pPr marL="285750" indent="-285750">
              <a:buFont typeface="Arial"/>
              <a:buChar char="•"/>
              <a:defRPr>
                <a:solidFill>
                  <a:schemeClr val="tx1">
                    <a:lumMod val="75000"/>
                    <a:lumOff val="25000"/>
                  </a:schemeClr>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15868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Content Slide - Title, Short Text, Logo, Bar">
    <p:spTree>
      <p:nvGrpSpPr>
        <p:cNvPr id="1" name=""/>
        <p:cNvGrpSpPr/>
        <p:nvPr/>
      </p:nvGrpSpPr>
      <p:grpSpPr>
        <a:xfrm>
          <a:off x="0" y="0"/>
          <a:ext cx="0" cy="0"/>
          <a:chOff x="0" y="0"/>
          <a:chExt cx="0" cy="0"/>
        </a:xfrm>
      </p:grpSpPr>
      <p:sp>
        <p:nvSpPr>
          <p:cNvPr id="7" name="Rectangle 6"/>
          <p:cNvSpPr/>
          <p:nvPr/>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350" dirty="0">
              <a:solidFill>
                <a:prstClr val="white"/>
              </a:solidFill>
            </a:endParaRPr>
          </a:p>
        </p:txBody>
      </p:sp>
      <p:sp>
        <p:nvSpPr>
          <p:cNvPr id="2" name="Title 1"/>
          <p:cNvSpPr>
            <a:spLocks noGrp="1"/>
          </p:cNvSpPr>
          <p:nvPr>
            <p:ph type="title"/>
          </p:nvPr>
        </p:nvSpPr>
        <p:spPr>
          <a:xfrm>
            <a:off x="628650" y="98429"/>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228730"/>
            <a:ext cx="7886700" cy="5019673"/>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255435" y="6360313"/>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62611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3" r:id="rId5"/>
    <p:sldLayoutId id="2147483674" r:id="rId6"/>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emo.metroquestsurvey.com/en2z2f"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hyperlink" Target="mailto:tmanimasahun@ncdot.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lsnuggs@rockyriverrpo.org" TargetMode="External"/><Relationship Id="rId4" Type="http://schemas.openxmlformats.org/officeDocument/2006/relationships/hyperlink" Target="mailto:ricastillo@ncdot.gov"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t>Stanly County Comprehensive Transportation Plan (CTP) Overview</a:t>
            </a:r>
          </a:p>
        </p:txBody>
      </p:sp>
      <p:sp>
        <p:nvSpPr>
          <p:cNvPr id="3" name="Subtitle 2"/>
          <p:cNvSpPr>
            <a:spLocks noGrp="1"/>
          </p:cNvSpPr>
          <p:nvPr>
            <p:ph type="subTitle" idx="1"/>
          </p:nvPr>
        </p:nvSpPr>
        <p:spPr>
          <a:xfrm>
            <a:off x="397918" y="5804084"/>
            <a:ext cx="6400800" cy="660400"/>
          </a:xfrm>
        </p:spPr>
        <p:txBody>
          <a:bodyPr/>
          <a:lstStyle/>
          <a:p>
            <a:r>
              <a:rPr lang="en-US" sz="1800" dirty="0" err="1"/>
              <a:t>Temilope</a:t>
            </a:r>
            <a:r>
              <a:rPr lang="en-US" sz="1800" dirty="0"/>
              <a:t> Animashaun, Roger Castillo</a:t>
            </a:r>
          </a:p>
          <a:p>
            <a:r>
              <a:rPr lang="en-US" sz="1800" dirty="0"/>
              <a:t>March 5, 2024</a:t>
            </a:r>
          </a:p>
          <a:p>
            <a:endParaRPr lang="en-US" dirty="0"/>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CTP Steering Committee</a:t>
            </a:r>
          </a:p>
        </p:txBody>
      </p:sp>
      <p:sp>
        <p:nvSpPr>
          <p:cNvPr id="3" name="Text Placeholder 2"/>
          <p:cNvSpPr>
            <a:spLocks noGrp="1"/>
          </p:cNvSpPr>
          <p:nvPr>
            <p:ph type="body" sz="quarter" idx="11"/>
          </p:nvPr>
        </p:nvSpPr>
        <p:spPr>
          <a:xfrm>
            <a:off x="457200" y="1397479"/>
            <a:ext cx="8229600" cy="4990621"/>
          </a:xfrm>
        </p:spPr>
        <p:txBody>
          <a:bodyPr/>
          <a:lstStyle/>
          <a:p>
            <a:r>
              <a:rPr lang="en-US" sz="2200" dirty="0"/>
              <a:t>Roles</a:t>
            </a:r>
          </a:p>
          <a:p>
            <a:pPr lvl="1"/>
            <a:r>
              <a:rPr lang="en-US" sz="2200" dirty="0"/>
              <a:t>Represent stakeholders in the county</a:t>
            </a:r>
          </a:p>
          <a:p>
            <a:pPr lvl="1"/>
            <a:r>
              <a:rPr lang="en-US" sz="2200" dirty="0"/>
              <a:t>Assist with public engagement</a:t>
            </a:r>
          </a:p>
          <a:p>
            <a:pPr lvl="1"/>
            <a:r>
              <a:rPr lang="en-US" sz="2200" dirty="0"/>
              <a:t>Sharing your unique perspective during the planning process</a:t>
            </a:r>
          </a:p>
          <a:p>
            <a:pPr lvl="1"/>
            <a:r>
              <a:rPr lang="en-US" sz="2200" dirty="0"/>
              <a:t>Review plan as it is developed</a:t>
            </a:r>
          </a:p>
          <a:p>
            <a:pPr lvl="1"/>
            <a:r>
              <a:rPr lang="en-US" sz="2200" dirty="0"/>
              <a:t>Informing others about the CTP</a:t>
            </a:r>
          </a:p>
          <a:p>
            <a:pPr lvl="1"/>
            <a:r>
              <a:rPr lang="en-US" sz="2200" dirty="0"/>
              <a:t>Assist with adoption and endorsement</a:t>
            </a:r>
          </a:p>
          <a:p>
            <a:endParaRPr lang="en-US"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10</a:t>
            </a:fld>
            <a:endParaRPr lang="en-US" altLang="en-US" dirty="0"/>
          </a:p>
        </p:txBody>
      </p:sp>
      <p:sp>
        <p:nvSpPr>
          <p:cNvPr id="8" name="Text Placeholder 3">
            <a:extLst>
              <a:ext uri="{FF2B5EF4-FFF2-40B4-BE49-F238E27FC236}">
                <a16:creationId xmlns:a16="http://schemas.microsoft.com/office/drawing/2014/main" id="{7BD5B1D7-063E-472B-AF67-9E4BD75633D7}"/>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1681843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41B4-9CF7-4232-A582-747CB029EBD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Vision/Goals</a:t>
            </a:r>
          </a:p>
        </p:txBody>
      </p:sp>
      <p:sp>
        <p:nvSpPr>
          <p:cNvPr id="4" name="Slide Number Placeholder 3">
            <a:extLst>
              <a:ext uri="{FF2B5EF4-FFF2-40B4-BE49-F238E27FC236}">
                <a16:creationId xmlns:a16="http://schemas.microsoft.com/office/drawing/2014/main" id="{70D31326-98F7-4D86-B316-103A884E97A6}"/>
              </a:ext>
            </a:extLst>
          </p:cNvPr>
          <p:cNvSpPr>
            <a:spLocks noGrp="1"/>
          </p:cNvSpPr>
          <p:nvPr>
            <p:ph type="sldNum" sz="quarter" idx="12"/>
          </p:nvPr>
        </p:nvSpPr>
        <p:spPr/>
        <p:txBody>
          <a:bodyPr/>
          <a:lstStyle/>
          <a:p>
            <a:fld id="{11F27F3A-B3E9-41ED-AF8F-A365F10BB65F}" type="slidenum">
              <a:rPr lang="en-US" smtClean="0">
                <a:solidFill>
                  <a:srgbClr val="1F497D"/>
                </a:solidFill>
              </a:rPr>
              <a:pPr/>
              <a:t>11</a:t>
            </a:fld>
            <a:endParaRPr lang="en-US">
              <a:solidFill>
                <a:srgbClr val="1F497D"/>
              </a:solidFill>
            </a:endParaRPr>
          </a:p>
        </p:txBody>
      </p:sp>
      <p:sp>
        <p:nvSpPr>
          <p:cNvPr id="6" name="Content Placeholder 5">
            <a:extLst>
              <a:ext uri="{FF2B5EF4-FFF2-40B4-BE49-F238E27FC236}">
                <a16:creationId xmlns:a16="http://schemas.microsoft.com/office/drawing/2014/main" id="{5901E359-5BC8-3C84-7745-A199096582FF}"/>
              </a:ext>
            </a:extLst>
          </p:cNvPr>
          <p:cNvSpPr>
            <a:spLocks noGrp="1"/>
          </p:cNvSpPr>
          <p:nvPr>
            <p:ph idx="1"/>
          </p:nvPr>
        </p:nvSpPr>
        <p:spPr>
          <a:xfrm>
            <a:off x="628650" y="931080"/>
            <a:ext cx="7886700" cy="1552570"/>
          </a:xfrm>
        </p:spPr>
        <p:txBody>
          <a:bodyPr/>
          <a:lstStyle/>
          <a:p>
            <a:pPr marL="0" indent="0">
              <a:buNone/>
            </a:pPr>
            <a:r>
              <a:rPr lang="en-US" sz="1800" kern="100" dirty="0">
                <a:solidFill>
                  <a:srgbClr val="595959"/>
                </a:solidFill>
                <a:effectLst/>
                <a:ea typeface="Calibri" panose="020F0502020204030204" pitchFamily="34" charset="0"/>
              </a:rPr>
              <a:t>Produce and maintain a Comprehensive Transportation Plan to preserve and promote the quality of life and economic vitality of Stanly County and all its municipalities.  This will be accomplished by providing an accessible, integrated, efficient, safe, and environmentally responsible multi-modal transportation system. </a:t>
            </a:r>
          </a:p>
          <a:p>
            <a:endParaRPr lang="en-US" dirty="0"/>
          </a:p>
        </p:txBody>
      </p:sp>
      <p:sp>
        <p:nvSpPr>
          <p:cNvPr id="3" name="Content Placeholder 5">
            <a:extLst>
              <a:ext uri="{FF2B5EF4-FFF2-40B4-BE49-F238E27FC236}">
                <a16:creationId xmlns:a16="http://schemas.microsoft.com/office/drawing/2014/main" id="{047B8E65-2233-C7F9-B21D-42EC383185E8}"/>
              </a:ext>
            </a:extLst>
          </p:cNvPr>
          <p:cNvSpPr txBox="1">
            <a:spLocks/>
          </p:cNvSpPr>
          <p:nvPr/>
        </p:nvSpPr>
        <p:spPr bwMode="auto">
          <a:xfrm>
            <a:off x="628650" y="2652714"/>
            <a:ext cx="7886700" cy="3538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defTabSz="457200" rtl="0" eaLnBrk="1" fontAlgn="base" hangingPunct="1">
              <a:spcBef>
                <a:spcPct val="20000"/>
              </a:spcBef>
              <a:spcAft>
                <a:spcPct val="0"/>
              </a:spcAft>
              <a:buFont typeface="Arial" charset="0"/>
              <a:buChar char="•"/>
              <a:defRPr sz="1500" kern="1200">
                <a:solidFill>
                  <a:srgbClr val="778591"/>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1350" kern="1200">
                <a:solidFill>
                  <a:srgbClr val="778591"/>
                </a:solidFill>
                <a:latin typeface="Arial" panose="020B0604020202020204" pitchFamily="34" charset="0"/>
                <a:ea typeface="MS PGothic"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1200" kern="1200">
                <a:solidFill>
                  <a:srgbClr val="77859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050" kern="1200">
                <a:solidFill>
                  <a:srgbClr val="77859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050" kern="1200">
                <a:solidFill>
                  <a:srgbClr val="77859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marR="0" indent="-114300">
              <a:lnSpc>
                <a:spcPct val="107000"/>
              </a:lnSpc>
              <a:spcBef>
                <a:spcPts val="0"/>
              </a:spcBef>
              <a:spcAft>
                <a:spcPts val="800"/>
              </a:spcAft>
            </a:pPr>
            <a:r>
              <a:rPr lang="en-US" sz="1800" kern="100" dirty="0">
                <a:solidFill>
                  <a:srgbClr val="595959"/>
                </a:solidFill>
                <a:effectLst/>
                <a:ea typeface="Calibri" panose="020F0502020204030204" pitchFamily="34" charset="0"/>
              </a:rPr>
              <a:t>Preserve, protect, and enhance the natural and human environment.</a:t>
            </a:r>
          </a:p>
          <a:p>
            <a:pPr marL="114300" marR="0" indent="-114300">
              <a:lnSpc>
                <a:spcPct val="107000"/>
              </a:lnSpc>
              <a:spcBef>
                <a:spcPts val="0"/>
              </a:spcBef>
              <a:spcAft>
                <a:spcPts val="800"/>
              </a:spcAft>
            </a:pPr>
            <a:r>
              <a:rPr lang="en-US" sz="1800" kern="100" dirty="0">
                <a:solidFill>
                  <a:srgbClr val="595959"/>
                </a:solidFill>
                <a:effectLst/>
                <a:ea typeface="Calibri" panose="020F0502020204030204" pitchFamily="34" charset="0"/>
              </a:rPr>
              <a:t>Improve the safety, connectivity, and mobility of the transportation system, for people and freight, for all modes of transportation in and through the region.</a:t>
            </a:r>
          </a:p>
          <a:p>
            <a:pPr marL="114300" marR="0" indent="-114300">
              <a:lnSpc>
                <a:spcPct val="107000"/>
              </a:lnSpc>
              <a:spcBef>
                <a:spcPts val="0"/>
              </a:spcBef>
              <a:spcAft>
                <a:spcPts val="800"/>
              </a:spcAft>
            </a:pPr>
            <a:r>
              <a:rPr lang="en-US" sz="1800" kern="100" dirty="0">
                <a:solidFill>
                  <a:srgbClr val="595959"/>
                </a:solidFill>
                <a:effectLst/>
                <a:ea typeface="Calibri" panose="020F0502020204030204" pitchFamily="34" charset="0"/>
              </a:rPr>
              <a:t>Maintain and enhance the quality and performance of the transportation system in Stanly County through efficient congestion management and operations techniques.  </a:t>
            </a:r>
          </a:p>
          <a:p>
            <a:pPr marL="114300" marR="0" indent="-114300">
              <a:lnSpc>
                <a:spcPct val="107000"/>
              </a:lnSpc>
              <a:spcBef>
                <a:spcPts val="0"/>
              </a:spcBef>
              <a:spcAft>
                <a:spcPts val="800"/>
              </a:spcAft>
            </a:pPr>
            <a:r>
              <a:rPr lang="en-US" sz="1800" kern="100" dirty="0">
                <a:solidFill>
                  <a:srgbClr val="595959"/>
                </a:solidFill>
                <a:effectLst/>
                <a:ea typeface="Calibri" panose="020F0502020204030204" pitchFamily="34" charset="0"/>
              </a:rPr>
              <a:t>Promote and enhance connectivity and mobility throughout Stanly County and the surrounding region and metropolitan areas.</a:t>
            </a:r>
          </a:p>
          <a:p>
            <a:pPr marL="114300" marR="0" indent="-114300">
              <a:lnSpc>
                <a:spcPct val="107000"/>
              </a:lnSpc>
              <a:spcBef>
                <a:spcPts val="0"/>
              </a:spcBef>
              <a:spcAft>
                <a:spcPts val="800"/>
              </a:spcAft>
            </a:pPr>
            <a:r>
              <a:rPr lang="en-US" sz="1800" kern="100" dirty="0">
                <a:solidFill>
                  <a:srgbClr val="595959"/>
                </a:solidFill>
                <a:effectLst/>
                <a:ea typeface="Calibri" panose="020F0502020204030204" pitchFamily="34" charset="0"/>
              </a:rPr>
              <a:t>Improve the security of the transportation system in Stanly County for all modes and users.</a:t>
            </a:r>
          </a:p>
          <a:p>
            <a:pPr marL="114300" marR="0" indent="-114300">
              <a:lnSpc>
                <a:spcPct val="107000"/>
              </a:lnSpc>
              <a:spcBef>
                <a:spcPts val="0"/>
              </a:spcBef>
              <a:spcAft>
                <a:spcPts val="800"/>
              </a:spcAft>
            </a:pPr>
            <a:r>
              <a:rPr lang="en-US" sz="1800" kern="100" dirty="0">
                <a:solidFill>
                  <a:srgbClr val="595959"/>
                </a:solidFill>
                <a:effectLst/>
                <a:ea typeface="Calibri" panose="020F0502020204030204" pitchFamily="34" charset="0"/>
              </a:rPr>
              <a:t>Encourage preservation of scenic views and rural character.</a:t>
            </a:r>
          </a:p>
          <a:p>
            <a:pPr marL="114300" marR="0" indent="-114300">
              <a:lnSpc>
                <a:spcPct val="107000"/>
              </a:lnSpc>
              <a:spcBef>
                <a:spcPts val="0"/>
              </a:spcBef>
              <a:spcAft>
                <a:spcPts val="800"/>
              </a:spcAft>
            </a:pPr>
            <a:r>
              <a:rPr lang="en-US" sz="1800" kern="100" dirty="0">
                <a:solidFill>
                  <a:srgbClr val="595959"/>
                </a:solidFill>
                <a:effectLst/>
                <a:ea typeface="Calibri" panose="020F0502020204030204" pitchFamily="34" charset="0"/>
              </a:rPr>
              <a:t>Provide an adequate transportation network and infrastructure for the agricultural industry.</a:t>
            </a:r>
          </a:p>
          <a:p>
            <a:endParaRPr lang="en-US" dirty="0"/>
          </a:p>
        </p:txBody>
      </p:sp>
    </p:spTree>
    <p:extLst>
      <p:ext uri="{BB962C8B-B14F-4D97-AF65-F5344CB8AC3E}">
        <p14:creationId xmlns:p14="http://schemas.microsoft.com/office/powerpoint/2010/main" val="238605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834C4-CCC9-C8D4-8DE0-742B3EC26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9DFB0-531B-3BF0-A896-2162CEADBF0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Goals and Objectives Survey</a:t>
            </a:r>
          </a:p>
        </p:txBody>
      </p:sp>
      <p:sp>
        <p:nvSpPr>
          <p:cNvPr id="4" name="Slide Number Placeholder 3">
            <a:extLst>
              <a:ext uri="{FF2B5EF4-FFF2-40B4-BE49-F238E27FC236}">
                <a16:creationId xmlns:a16="http://schemas.microsoft.com/office/drawing/2014/main" id="{FB029B20-6BD5-478D-635C-BCAC3139EDB0}"/>
              </a:ext>
            </a:extLst>
          </p:cNvPr>
          <p:cNvSpPr>
            <a:spLocks noGrp="1"/>
          </p:cNvSpPr>
          <p:nvPr>
            <p:ph type="sldNum" sz="quarter" idx="12"/>
          </p:nvPr>
        </p:nvSpPr>
        <p:spPr/>
        <p:txBody>
          <a:bodyPr/>
          <a:lstStyle/>
          <a:p>
            <a:fld id="{11F27F3A-B3E9-41ED-AF8F-A365F10BB65F}" type="slidenum">
              <a:rPr lang="en-US" smtClean="0">
                <a:solidFill>
                  <a:srgbClr val="1F497D"/>
                </a:solidFill>
              </a:rPr>
              <a:pPr/>
              <a:t>12</a:t>
            </a:fld>
            <a:endParaRPr lang="en-US">
              <a:solidFill>
                <a:srgbClr val="1F497D"/>
              </a:solidFill>
            </a:endParaRPr>
          </a:p>
        </p:txBody>
      </p:sp>
      <p:sp>
        <p:nvSpPr>
          <p:cNvPr id="3" name="Content Placeholder 5">
            <a:extLst>
              <a:ext uri="{FF2B5EF4-FFF2-40B4-BE49-F238E27FC236}">
                <a16:creationId xmlns:a16="http://schemas.microsoft.com/office/drawing/2014/main" id="{980FA9B1-DBFA-022A-F6BC-ED0136F5B4D9}"/>
              </a:ext>
            </a:extLst>
          </p:cNvPr>
          <p:cNvSpPr txBox="1">
            <a:spLocks/>
          </p:cNvSpPr>
          <p:nvPr/>
        </p:nvSpPr>
        <p:spPr bwMode="auto">
          <a:xfrm>
            <a:off x="6181858" y="1098997"/>
            <a:ext cx="2627291" cy="4890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1500" kern="1200">
                <a:solidFill>
                  <a:srgbClr val="778591"/>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1350" kern="1200">
                <a:solidFill>
                  <a:srgbClr val="778591"/>
                </a:solidFill>
                <a:latin typeface="Arial" panose="020B0604020202020204" pitchFamily="34" charset="0"/>
                <a:ea typeface="MS PGothic"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1200" kern="1200">
                <a:solidFill>
                  <a:srgbClr val="77859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050" kern="1200">
                <a:solidFill>
                  <a:srgbClr val="77859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050" kern="1200">
                <a:solidFill>
                  <a:srgbClr val="77859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1800" kern="100" dirty="0">
                <a:solidFill>
                  <a:srgbClr val="595959"/>
                </a:solidFill>
                <a:effectLst/>
                <a:ea typeface="Calibri" panose="020F0502020204030204" pitchFamily="34" charset="0"/>
              </a:rPr>
              <a:t>Things to consider:</a:t>
            </a:r>
          </a:p>
          <a:p>
            <a:pPr marL="114300" marR="0" indent="-114300">
              <a:lnSpc>
                <a:spcPct val="107000"/>
              </a:lnSpc>
              <a:spcBef>
                <a:spcPts val="0"/>
              </a:spcBef>
              <a:spcAft>
                <a:spcPts val="800"/>
              </a:spcAft>
            </a:pPr>
            <a:r>
              <a:rPr lang="en-US" sz="1400" kern="100" dirty="0">
                <a:solidFill>
                  <a:srgbClr val="595959"/>
                </a:solidFill>
                <a:ea typeface="Calibri" panose="020F0502020204030204" pitchFamily="34" charset="0"/>
              </a:rPr>
              <a:t>Are there any specific questions we want to ask?</a:t>
            </a:r>
          </a:p>
          <a:p>
            <a:pPr marL="514350" lvl="1" indent="-114300">
              <a:lnSpc>
                <a:spcPct val="107000"/>
              </a:lnSpc>
              <a:spcBef>
                <a:spcPts val="0"/>
              </a:spcBef>
              <a:spcAft>
                <a:spcPts val="800"/>
              </a:spcAft>
            </a:pPr>
            <a:r>
              <a:rPr lang="en-US" sz="1250" kern="100" dirty="0">
                <a:solidFill>
                  <a:srgbClr val="595959"/>
                </a:solidFill>
                <a:effectLst/>
                <a:ea typeface="Calibri" panose="020F0502020204030204" pitchFamily="34" charset="0"/>
              </a:rPr>
              <a:t>Any specific </a:t>
            </a:r>
            <a:r>
              <a:rPr lang="en-US" sz="1250" kern="100" dirty="0">
                <a:solidFill>
                  <a:srgbClr val="595959"/>
                </a:solidFill>
                <a:ea typeface="Calibri" panose="020F0502020204030204" pitchFamily="34" charset="0"/>
              </a:rPr>
              <a:t>location</a:t>
            </a:r>
            <a:r>
              <a:rPr lang="en-US" sz="1250" kern="100" dirty="0">
                <a:solidFill>
                  <a:srgbClr val="595959"/>
                </a:solidFill>
                <a:effectLst/>
                <a:ea typeface="Calibri" panose="020F0502020204030204" pitchFamily="34" charset="0"/>
              </a:rPr>
              <a:t> we want public feedback on?</a:t>
            </a:r>
          </a:p>
          <a:p>
            <a:pPr marL="114300" indent="-114300">
              <a:lnSpc>
                <a:spcPct val="107000"/>
              </a:lnSpc>
              <a:spcBef>
                <a:spcPts val="0"/>
              </a:spcBef>
              <a:spcAft>
                <a:spcPts val="800"/>
              </a:spcAft>
            </a:pPr>
            <a:r>
              <a:rPr lang="en-US" sz="1400" kern="100" dirty="0">
                <a:solidFill>
                  <a:srgbClr val="595959"/>
                </a:solidFill>
                <a:ea typeface="Calibri" panose="020F0502020204030204" pitchFamily="34" charset="0"/>
              </a:rPr>
              <a:t>How do we want to distribute these?</a:t>
            </a:r>
          </a:p>
          <a:p>
            <a:pPr marL="514350" lvl="1" indent="-114300">
              <a:lnSpc>
                <a:spcPct val="107000"/>
              </a:lnSpc>
              <a:spcBef>
                <a:spcPts val="0"/>
              </a:spcBef>
              <a:spcAft>
                <a:spcPts val="800"/>
              </a:spcAft>
            </a:pPr>
            <a:r>
              <a:rPr lang="en-US" sz="1250" kern="100" dirty="0">
                <a:solidFill>
                  <a:srgbClr val="595959"/>
                </a:solidFill>
                <a:effectLst/>
                <a:ea typeface="Calibri" panose="020F0502020204030204" pitchFamily="34" charset="0"/>
              </a:rPr>
              <a:t>Flyers</a:t>
            </a:r>
          </a:p>
          <a:p>
            <a:pPr marL="514350" lvl="1" indent="-114300">
              <a:lnSpc>
                <a:spcPct val="107000"/>
              </a:lnSpc>
              <a:spcBef>
                <a:spcPts val="0"/>
              </a:spcBef>
              <a:spcAft>
                <a:spcPts val="800"/>
              </a:spcAft>
            </a:pPr>
            <a:r>
              <a:rPr lang="en-US" sz="1250" kern="100" dirty="0">
                <a:solidFill>
                  <a:srgbClr val="595959"/>
                </a:solidFill>
                <a:ea typeface="Calibri" panose="020F0502020204030204" pitchFamily="34" charset="0"/>
              </a:rPr>
              <a:t>Methods of distribution</a:t>
            </a:r>
          </a:p>
          <a:p>
            <a:pPr marL="514350" lvl="1" indent="-114300">
              <a:lnSpc>
                <a:spcPct val="107000"/>
              </a:lnSpc>
              <a:spcBef>
                <a:spcPts val="0"/>
              </a:spcBef>
              <a:spcAft>
                <a:spcPts val="800"/>
              </a:spcAft>
            </a:pPr>
            <a:r>
              <a:rPr lang="en-US" sz="1250" kern="100" dirty="0">
                <a:solidFill>
                  <a:srgbClr val="595959"/>
                </a:solidFill>
                <a:effectLst/>
                <a:ea typeface="Calibri" panose="020F0502020204030204" pitchFamily="34" charset="0"/>
              </a:rPr>
              <a:t>Lo</a:t>
            </a:r>
            <a:r>
              <a:rPr lang="en-US" sz="1250" kern="100" dirty="0">
                <a:solidFill>
                  <a:srgbClr val="595959"/>
                </a:solidFill>
                <a:ea typeface="Calibri" panose="020F0502020204030204" pitchFamily="34" charset="0"/>
              </a:rPr>
              <a:t>cations</a:t>
            </a:r>
          </a:p>
          <a:p>
            <a:pPr marL="514350" lvl="1" indent="-114300">
              <a:lnSpc>
                <a:spcPct val="107000"/>
              </a:lnSpc>
              <a:spcBef>
                <a:spcPts val="0"/>
              </a:spcBef>
              <a:spcAft>
                <a:spcPts val="800"/>
              </a:spcAft>
            </a:pPr>
            <a:r>
              <a:rPr lang="en-US" sz="1250" kern="100" dirty="0">
                <a:solidFill>
                  <a:srgbClr val="595959"/>
                </a:solidFill>
                <a:ea typeface="Calibri" panose="020F0502020204030204" pitchFamily="34" charset="0"/>
              </a:rPr>
              <a:t>Stores</a:t>
            </a:r>
          </a:p>
          <a:p>
            <a:pPr marL="514350" lvl="1" indent="-114300">
              <a:lnSpc>
                <a:spcPct val="107000"/>
              </a:lnSpc>
              <a:spcBef>
                <a:spcPts val="0"/>
              </a:spcBef>
              <a:spcAft>
                <a:spcPts val="800"/>
              </a:spcAft>
            </a:pPr>
            <a:endParaRPr lang="en-US" sz="1250" kern="100" dirty="0">
              <a:solidFill>
                <a:srgbClr val="595959"/>
              </a:solidFill>
              <a:effectLst/>
              <a:ea typeface="Calibri" panose="020F0502020204030204" pitchFamily="34" charset="0"/>
            </a:endParaRPr>
          </a:p>
          <a:p>
            <a:endParaRPr lang="en-US" dirty="0"/>
          </a:p>
        </p:txBody>
      </p:sp>
      <p:pic>
        <p:nvPicPr>
          <p:cNvPr id="9" name="Picture 8">
            <a:extLst>
              <a:ext uri="{FF2B5EF4-FFF2-40B4-BE49-F238E27FC236}">
                <a16:creationId xmlns:a16="http://schemas.microsoft.com/office/drawing/2014/main" id="{1CD25DBE-A833-B47A-637D-680712B054C1}"/>
              </a:ext>
            </a:extLst>
          </p:cNvPr>
          <p:cNvPicPr>
            <a:picLocks noChangeAspect="1"/>
          </p:cNvPicPr>
          <p:nvPr/>
        </p:nvPicPr>
        <p:blipFill>
          <a:blip r:embed="rId2"/>
          <a:stretch>
            <a:fillRect/>
          </a:stretch>
        </p:blipFill>
        <p:spPr>
          <a:xfrm>
            <a:off x="193183" y="1030311"/>
            <a:ext cx="5821251" cy="3645048"/>
          </a:xfrm>
          <a:prstGeom prst="rect">
            <a:avLst/>
          </a:prstGeom>
        </p:spPr>
      </p:pic>
      <p:sp>
        <p:nvSpPr>
          <p:cNvPr id="10" name="Content Placeholder 5">
            <a:extLst>
              <a:ext uri="{FF2B5EF4-FFF2-40B4-BE49-F238E27FC236}">
                <a16:creationId xmlns:a16="http://schemas.microsoft.com/office/drawing/2014/main" id="{BD330E0F-A7F7-0E66-5578-C1A8C36C1127}"/>
              </a:ext>
            </a:extLst>
          </p:cNvPr>
          <p:cNvSpPr txBox="1">
            <a:spLocks/>
          </p:cNvSpPr>
          <p:nvPr/>
        </p:nvSpPr>
        <p:spPr bwMode="auto">
          <a:xfrm>
            <a:off x="369195" y="5016322"/>
            <a:ext cx="5645240" cy="811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1500" kern="1200">
                <a:solidFill>
                  <a:srgbClr val="778591"/>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1350" kern="1200">
                <a:solidFill>
                  <a:srgbClr val="778591"/>
                </a:solidFill>
                <a:latin typeface="Arial" panose="020B0604020202020204" pitchFamily="34" charset="0"/>
                <a:ea typeface="MS PGothic"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1200" kern="1200">
                <a:solidFill>
                  <a:srgbClr val="77859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050" kern="1200">
                <a:solidFill>
                  <a:srgbClr val="77859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050" kern="1200">
                <a:solidFill>
                  <a:srgbClr val="77859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1800" kern="100" dirty="0">
                <a:solidFill>
                  <a:srgbClr val="595959"/>
                </a:solidFill>
                <a:effectLst/>
                <a:ea typeface="Calibri" panose="020F0502020204030204" pitchFamily="34" charset="0"/>
              </a:rPr>
              <a:t>Draf</a:t>
            </a:r>
            <a:r>
              <a:rPr lang="en-US" sz="1800" kern="100" dirty="0">
                <a:solidFill>
                  <a:srgbClr val="595959"/>
                </a:solidFill>
                <a:ea typeface="Calibri" panose="020F0502020204030204" pitchFamily="34" charset="0"/>
              </a:rPr>
              <a:t>t Survey Demo Link:</a:t>
            </a:r>
            <a:endParaRPr lang="en-US" sz="1250" kern="100" dirty="0">
              <a:solidFill>
                <a:srgbClr val="595959"/>
              </a:solidFill>
              <a:effectLst/>
              <a:ea typeface="Calibri" panose="020F0502020204030204" pitchFamily="34" charset="0"/>
            </a:endParaRPr>
          </a:p>
          <a:p>
            <a:r>
              <a:rPr lang="en-US" dirty="0">
                <a:hlinkClick r:id="rId3"/>
              </a:rPr>
              <a:t>https://demo.metroquestsurvey.com/en2z2f</a:t>
            </a:r>
            <a:endParaRPr lang="en-US" dirty="0"/>
          </a:p>
        </p:txBody>
      </p:sp>
    </p:spTree>
    <p:extLst>
      <p:ext uri="{BB962C8B-B14F-4D97-AF65-F5344CB8AC3E}">
        <p14:creationId xmlns:p14="http://schemas.microsoft.com/office/powerpoint/2010/main" val="215171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41B4-9CF7-4232-A582-747CB029EBD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Identification of Studied Roads</a:t>
            </a:r>
          </a:p>
        </p:txBody>
      </p:sp>
      <p:sp>
        <p:nvSpPr>
          <p:cNvPr id="3" name="Content Placeholder 2">
            <a:extLst>
              <a:ext uri="{FF2B5EF4-FFF2-40B4-BE49-F238E27FC236}">
                <a16:creationId xmlns:a16="http://schemas.microsoft.com/office/drawing/2014/main" id="{D5F64121-DAA8-457B-9D21-9C56CE753154}"/>
              </a:ext>
            </a:extLst>
          </p:cNvPr>
          <p:cNvSpPr>
            <a:spLocks noGrp="1"/>
          </p:cNvSpPr>
          <p:nvPr>
            <p:ph idx="1"/>
          </p:nvPr>
        </p:nvSpPr>
        <p:spPr>
          <a:xfrm>
            <a:off x="255435" y="1072422"/>
            <a:ext cx="7553456" cy="4637212"/>
          </a:xfrm>
        </p:spPr>
        <p:txBody>
          <a:bodyPr>
            <a:noAutofit/>
          </a:bodyPr>
          <a:lstStyle/>
          <a:p>
            <a:pPr marL="0" indent="0">
              <a:buNone/>
            </a:pPr>
            <a:r>
              <a:rPr lang="en-US" sz="1800" dirty="0">
                <a:solidFill>
                  <a:srgbClr val="595959"/>
                </a:solidFill>
              </a:rPr>
              <a:t>Study Roads are roads that we will be focusing on during analysis of the transportation network for the CTP study.</a:t>
            </a:r>
          </a:p>
          <a:p>
            <a:pPr marL="0" indent="0">
              <a:buNone/>
            </a:pPr>
            <a:endParaRPr lang="en-US" sz="1800" dirty="0">
              <a:solidFill>
                <a:srgbClr val="595959"/>
              </a:solidFill>
            </a:endParaRPr>
          </a:p>
          <a:p>
            <a:pPr marL="0" indent="0">
              <a:buNone/>
            </a:pPr>
            <a:r>
              <a:rPr lang="en-US" sz="1800" dirty="0">
                <a:solidFill>
                  <a:srgbClr val="595959"/>
                </a:solidFill>
              </a:rPr>
              <a:t>Study Roads typically contain the following:</a:t>
            </a:r>
          </a:p>
          <a:p>
            <a:r>
              <a:rPr lang="en-US" sz="1800" dirty="0">
                <a:solidFill>
                  <a:srgbClr val="595959"/>
                </a:solidFill>
              </a:rPr>
              <a:t>Major Roadways (Interstate, US, and NC routes)</a:t>
            </a:r>
          </a:p>
          <a:p>
            <a:r>
              <a:rPr lang="en-US" sz="1800" dirty="0">
                <a:solidFill>
                  <a:srgbClr val="595959"/>
                </a:solidFill>
              </a:rPr>
              <a:t>Highly Frequented Roads</a:t>
            </a:r>
          </a:p>
          <a:p>
            <a:r>
              <a:rPr lang="en-US" sz="1800" dirty="0">
                <a:solidFill>
                  <a:srgbClr val="595959"/>
                </a:solidFill>
              </a:rPr>
              <a:t>Facilities that go through multiple municipalities</a:t>
            </a:r>
          </a:p>
          <a:p>
            <a:r>
              <a:rPr lang="en-US" sz="1800" dirty="0">
                <a:solidFill>
                  <a:srgbClr val="595959"/>
                </a:solidFill>
              </a:rPr>
              <a:t>Important roadway connectors</a:t>
            </a:r>
          </a:p>
          <a:p>
            <a:r>
              <a:rPr lang="en-US" sz="1800" dirty="0">
                <a:solidFill>
                  <a:srgbClr val="595959"/>
                </a:solidFill>
              </a:rPr>
              <a:t>Important intermodal connectors</a:t>
            </a:r>
          </a:p>
          <a:p>
            <a:r>
              <a:rPr lang="en-US" sz="1800" dirty="0">
                <a:solidFill>
                  <a:srgbClr val="595959"/>
                </a:solidFill>
              </a:rPr>
              <a:t>Any other road the steering committee would like to be added to address transportation issues.</a:t>
            </a:r>
          </a:p>
        </p:txBody>
      </p:sp>
      <p:sp>
        <p:nvSpPr>
          <p:cNvPr id="4" name="Slide Number Placeholder 3">
            <a:extLst>
              <a:ext uri="{FF2B5EF4-FFF2-40B4-BE49-F238E27FC236}">
                <a16:creationId xmlns:a16="http://schemas.microsoft.com/office/drawing/2014/main" id="{70D31326-98F7-4D86-B316-103A884E97A6}"/>
              </a:ext>
            </a:extLst>
          </p:cNvPr>
          <p:cNvSpPr>
            <a:spLocks noGrp="1"/>
          </p:cNvSpPr>
          <p:nvPr>
            <p:ph type="sldNum" sz="quarter" idx="12"/>
          </p:nvPr>
        </p:nvSpPr>
        <p:spPr/>
        <p:txBody>
          <a:bodyPr/>
          <a:lstStyle/>
          <a:p>
            <a:fld id="{11F27F3A-B3E9-41ED-AF8F-A365F10BB65F}" type="slidenum">
              <a:rPr lang="en-US" smtClean="0">
                <a:solidFill>
                  <a:srgbClr val="1F497D"/>
                </a:solidFill>
              </a:rPr>
              <a:pPr/>
              <a:t>13</a:t>
            </a:fld>
            <a:endParaRPr lang="en-US">
              <a:solidFill>
                <a:srgbClr val="1F497D"/>
              </a:solidFill>
            </a:endParaRPr>
          </a:p>
        </p:txBody>
      </p:sp>
      <p:pic>
        <p:nvPicPr>
          <p:cNvPr id="6" name="Graphic 5" descr="Road with solid fill">
            <a:extLst>
              <a:ext uri="{FF2B5EF4-FFF2-40B4-BE49-F238E27FC236}">
                <a16:creationId xmlns:a16="http://schemas.microsoft.com/office/drawing/2014/main" id="{FB33CDE5-0251-A3C0-1945-2D36CB535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3199" y="4692391"/>
            <a:ext cx="2208727" cy="2208727"/>
          </a:xfrm>
          <a:prstGeom prst="rect">
            <a:avLst/>
          </a:prstGeom>
        </p:spPr>
      </p:pic>
    </p:spTree>
    <p:extLst>
      <p:ext uri="{BB962C8B-B14F-4D97-AF65-F5344CB8AC3E}">
        <p14:creationId xmlns:p14="http://schemas.microsoft.com/office/powerpoint/2010/main" val="234711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Text Placeholder 2"/>
          <p:cNvSpPr>
            <a:spLocks noGrp="1"/>
          </p:cNvSpPr>
          <p:nvPr>
            <p:ph type="body" sz="quarter" idx="11"/>
          </p:nvPr>
        </p:nvSpPr>
        <p:spPr>
          <a:xfrm>
            <a:off x="457200" y="1733550"/>
            <a:ext cx="8445260" cy="4524375"/>
          </a:xfrm>
        </p:spPr>
        <p:txBody>
          <a:bodyPr/>
          <a:lstStyle/>
          <a:p>
            <a:r>
              <a:rPr lang="en-US" sz="2800" dirty="0"/>
              <a:t>NCDOT Transportation Planning Division (TPD)</a:t>
            </a:r>
          </a:p>
          <a:p>
            <a:pPr lvl="1"/>
            <a:r>
              <a:rPr lang="en-US" sz="2400" b="1" dirty="0" err="1"/>
              <a:t>Temilope</a:t>
            </a:r>
            <a:r>
              <a:rPr lang="en-US" sz="2400" b="1" dirty="0"/>
              <a:t> Animashaun, </a:t>
            </a:r>
            <a:r>
              <a:rPr lang="en-US" sz="2400" b="1" dirty="0">
                <a:hlinkClick r:id="rId3"/>
              </a:rPr>
              <a:t>tmanimashaun@ncdot.gov</a:t>
            </a:r>
            <a:r>
              <a:rPr lang="en-US" sz="2400" dirty="0"/>
              <a:t>,                  (919)-707-0931	(Project Engineer)</a:t>
            </a:r>
          </a:p>
          <a:p>
            <a:pPr lvl="1"/>
            <a:r>
              <a:rPr lang="en-US" sz="2400" b="1" dirty="0"/>
              <a:t>Roger Castillo</a:t>
            </a:r>
            <a:r>
              <a:rPr lang="en-US" sz="2400" dirty="0"/>
              <a:t>, </a:t>
            </a:r>
            <a:r>
              <a:rPr lang="en-US" sz="2400" dirty="0">
                <a:hlinkClick r:id="rId4"/>
              </a:rPr>
              <a:t>ricastillo@ncdot.gov</a:t>
            </a:r>
            <a:r>
              <a:rPr lang="en-US" sz="2400" dirty="0"/>
              <a:t>, (919) 707-0942 (Project Engineer)</a:t>
            </a:r>
          </a:p>
          <a:p>
            <a:pPr marL="0" indent="0">
              <a:buNone/>
            </a:pPr>
            <a:endParaRPr lang="en-US" sz="1600" dirty="0"/>
          </a:p>
          <a:p>
            <a:r>
              <a:rPr lang="en-US" sz="2800" dirty="0"/>
              <a:t>Rocky River Rural Planning Organization (RPO)</a:t>
            </a:r>
          </a:p>
          <a:p>
            <a:pPr lvl="1"/>
            <a:r>
              <a:rPr lang="en-US" sz="2400" b="1" dirty="0"/>
              <a:t>Lee Snuggs</a:t>
            </a:r>
            <a:r>
              <a:rPr lang="en-US" sz="2400" dirty="0"/>
              <a:t>, </a:t>
            </a:r>
            <a:r>
              <a:rPr lang="en-US" sz="2400" dirty="0">
                <a:hlinkClick r:id="rId5"/>
              </a:rPr>
              <a:t>lsnuggs@rockyriverrpo.org</a:t>
            </a:r>
            <a:r>
              <a:rPr lang="en-US" sz="2400" dirty="0"/>
              <a:t>, 			(704) 986-3871</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14</a:t>
            </a:fld>
            <a:endParaRPr lang="en-US" altLang="en-US" dirty="0"/>
          </a:p>
        </p:txBody>
      </p:sp>
      <p:sp>
        <p:nvSpPr>
          <p:cNvPr id="6" name="Text Placeholder 3">
            <a:extLst>
              <a:ext uri="{FF2B5EF4-FFF2-40B4-BE49-F238E27FC236}">
                <a16:creationId xmlns:a16="http://schemas.microsoft.com/office/drawing/2014/main" id="{08370B56-5959-4766-B050-FA4DF1EBFAA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0360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85A7AB-62D5-BB49-9143-B22354004447}" type="slidenum">
              <a:rPr lang="en-US" smtClean="0"/>
              <a:pPr/>
              <a:t>15</a:t>
            </a:fld>
            <a:endParaRPr lang="en-US" dirty="0"/>
          </a:p>
        </p:txBody>
      </p:sp>
      <p:sp>
        <p:nvSpPr>
          <p:cNvPr id="3" name="Title 2"/>
          <p:cNvSpPr>
            <a:spLocks noGrp="1"/>
          </p:cNvSpPr>
          <p:nvPr>
            <p:ph type="title"/>
          </p:nvPr>
        </p:nvSpPr>
        <p:spPr/>
        <p:txBody>
          <a:bodyPr/>
          <a:lstStyle/>
          <a:p>
            <a:pPr algn="ctr"/>
            <a:r>
              <a:rPr lang="en-US" b="1" i="1" dirty="0"/>
              <a:t>QUESTIONS</a:t>
            </a:r>
          </a:p>
        </p:txBody>
      </p:sp>
      <p:pic>
        <p:nvPicPr>
          <p:cNvPr id="1026" name="Picture 2" descr="C:\Users\prcook\AppData\Local\Microsoft\Windows\Temporary Internet Files\Content.IE5\M3NY33BW\MC900434859[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1617" y="2208811"/>
            <a:ext cx="2547340" cy="254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9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FB431-FFAA-E3CD-DEA7-3FE75913A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F3793-8B44-58EB-A527-8859D90AF5DF}"/>
              </a:ext>
            </a:extLst>
          </p:cNvPr>
          <p:cNvSpPr>
            <a:spLocks noGrp="1"/>
          </p:cNvSpPr>
          <p:nvPr>
            <p:ph type="title"/>
          </p:nvPr>
        </p:nvSpPr>
        <p:spPr>
          <a:xfrm>
            <a:off x="675873" y="497591"/>
            <a:ext cx="7886700" cy="1061245"/>
          </a:xfrm>
        </p:spPr>
        <p:txBody>
          <a:bodyPr/>
          <a:lstStyle/>
          <a:p>
            <a:r>
              <a:rPr lang="en-US" dirty="0">
                <a:latin typeface="Arial" panose="020B0604020202020204" pitchFamily="34" charset="0"/>
                <a:cs typeface="Arial" panose="020B0604020202020204" pitchFamily="34" charset="0"/>
              </a:rPr>
              <a:t>Today’s Agenda</a:t>
            </a:r>
          </a:p>
        </p:txBody>
      </p:sp>
      <p:sp>
        <p:nvSpPr>
          <p:cNvPr id="3" name="Content Placeholder 2">
            <a:extLst>
              <a:ext uri="{FF2B5EF4-FFF2-40B4-BE49-F238E27FC236}">
                <a16:creationId xmlns:a16="http://schemas.microsoft.com/office/drawing/2014/main" id="{A896CE27-B3A8-3C62-4C84-FE0C28A349CF}"/>
              </a:ext>
            </a:extLst>
          </p:cNvPr>
          <p:cNvSpPr>
            <a:spLocks noGrp="1"/>
          </p:cNvSpPr>
          <p:nvPr>
            <p:ph idx="1"/>
          </p:nvPr>
        </p:nvSpPr>
        <p:spPr>
          <a:xfrm>
            <a:off x="1448873" y="1511120"/>
            <a:ext cx="6246253" cy="3907985"/>
          </a:xfrm>
        </p:spPr>
        <p:txBody>
          <a:bodyPr>
            <a:noAutofit/>
          </a:bodyPr>
          <a:lstStyle/>
          <a:p>
            <a:r>
              <a:rPr lang="en-US" sz="2000" dirty="0">
                <a:solidFill>
                  <a:srgbClr val="595959"/>
                </a:solidFill>
              </a:rPr>
              <a:t>What is a Comprehensive Transportation Plan? (Recap)</a:t>
            </a:r>
          </a:p>
          <a:p>
            <a:r>
              <a:rPr lang="en-US" sz="2000" dirty="0">
                <a:solidFill>
                  <a:srgbClr val="595959"/>
                </a:solidFill>
              </a:rPr>
              <a:t>Steering Committee Roles</a:t>
            </a:r>
          </a:p>
          <a:p>
            <a:r>
              <a:rPr lang="en-US" sz="2000" dirty="0">
                <a:solidFill>
                  <a:srgbClr val="595959"/>
                </a:solidFill>
              </a:rPr>
              <a:t>CTP Vision and Goals</a:t>
            </a:r>
          </a:p>
          <a:p>
            <a:r>
              <a:rPr lang="en-US" sz="2000" dirty="0">
                <a:solidFill>
                  <a:srgbClr val="595959"/>
                </a:solidFill>
              </a:rPr>
              <a:t>Draft Goals and Objectives Survey Walkthrough</a:t>
            </a:r>
          </a:p>
          <a:p>
            <a:r>
              <a:rPr lang="en-US" sz="2000" dirty="0">
                <a:solidFill>
                  <a:srgbClr val="595959"/>
                </a:solidFill>
              </a:rPr>
              <a:t>Identification of Study Roads</a:t>
            </a:r>
          </a:p>
          <a:p>
            <a:r>
              <a:rPr lang="en-US" sz="2000" dirty="0">
                <a:solidFill>
                  <a:srgbClr val="595959"/>
                </a:solidFill>
              </a:rPr>
              <a:t>Next Steps</a:t>
            </a:r>
          </a:p>
          <a:p>
            <a:endParaRPr lang="en-US" sz="1800" dirty="0">
              <a:solidFill>
                <a:srgbClr val="595959"/>
              </a:solidFill>
            </a:endParaRPr>
          </a:p>
        </p:txBody>
      </p:sp>
      <p:sp>
        <p:nvSpPr>
          <p:cNvPr id="4" name="Slide Number Placeholder 3">
            <a:extLst>
              <a:ext uri="{FF2B5EF4-FFF2-40B4-BE49-F238E27FC236}">
                <a16:creationId xmlns:a16="http://schemas.microsoft.com/office/drawing/2014/main" id="{B94587EC-9D28-2490-82E2-835B9CBE9E13}"/>
              </a:ext>
            </a:extLst>
          </p:cNvPr>
          <p:cNvSpPr>
            <a:spLocks noGrp="1"/>
          </p:cNvSpPr>
          <p:nvPr>
            <p:ph type="sldNum" sz="quarter" idx="12"/>
          </p:nvPr>
        </p:nvSpPr>
        <p:spPr/>
        <p:txBody>
          <a:bodyPr/>
          <a:lstStyle/>
          <a:p>
            <a:fld id="{11F27F3A-B3E9-41ED-AF8F-A365F10BB65F}" type="slidenum">
              <a:rPr lang="en-US" smtClean="0">
                <a:solidFill>
                  <a:srgbClr val="1F497D"/>
                </a:solidFill>
              </a:rPr>
              <a:pPr/>
              <a:t>2</a:t>
            </a:fld>
            <a:endParaRPr lang="en-US">
              <a:solidFill>
                <a:srgbClr val="1F497D"/>
              </a:solidFill>
            </a:endParaRPr>
          </a:p>
        </p:txBody>
      </p:sp>
      <p:pic>
        <p:nvPicPr>
          <p:cNvPr id="6" name="Graphic 5" descr="Clipboard Checked outline">
            <a:extLst>
              <a:ext uri="{FF2B5EF4-FFF2-40B4-BE49-F238E27FC236}">
                <a16:creationId xmlns:a16="http://schemas.microsoft.com/office/drawing/2014/main" id="{5B942497-E9D5-459C-974C-03873980B3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5132" y="4686459"/>
            <a:ext cx="1465291" cy="1465291"/>
          </a:xfrm>
          <a:prstGeom prst="rect">
            <a:avLst/>
          </a:prstGeom>
        </p:spPr>
      </p:pic>
    </p:spTree>
    <p:extLst>
      <p:ext uri="{BB962C8B-B14F-4D97-AF65-F5344CB8AC3E}">
        <p14:creationId xmlns:p14="http://schemas.microsoft.com/office/powerpoint/2010/main" val="204509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CTP?</a:t>
            </a:r>
          </a:p>
        </p:txBody>
      </p:sp>
      <p:sp>
        <p:nvSpPr>
          <p:cNvPr id="3" name="Text Placeholder 2"/>
          <p:cNvSpPr>
            <a:spLocks noGrp="1"/>
          </p:cNvSpPr>
          <p:nvPr>
            <p:ph type="body" sz="quarter" idx="11"/>
          </p:nvPr>
        </p:nvSpPr>
        <p:spPr/>
        <p:txBody>
          <a:bodyPr/>
          <a:lstStyle/>
          <a:p>
            <a:pPr>
              <a:spcBef>
                <a:spcPts val="1200"/>
              </a:spcBef>
            </a:pPr>
            <a:r>
              <a:rPr lang="en-US" sz="2800" b="1" u="sng" dirty="0"/>
              <a:t>C</a:t>
            </a:r>
            <a:r>
              <a:rPr lang="en-US" sz="2800" dirty="0"/>
              <a:t>omprehensive </a:t>
            </a:r>
            <a:r>
              <a:rPr lang="en-US" sz="2800" b="1" u="sng" dirty="0"/>
              <a:t>T</a:t>
            </a:r>
            <a:r>
              <a:rPr lang="en-US" sz="2800" dirty="0"/>
              <a:t>ransportation </a:t>
            </a:r>
            <a:r>
              <a:rPr lang="en-US" sz="2800" b="1" u="sng" dirty="0"/>
              <a:t>P</a:t>
            </a:r>
            <a:r>
              <a:rPr lang="en-US" sz="2800" dirty="0"/>
              <a:t>lan</a:t>
            </a:r>
          </a:p>
          <a:p>
            <a:pPr>
              <a:spcBef>
                <a:spcPts val="1200"/>
              </a:spcBef>
            </a:pPr>
            <a:r>
              <a:rPr lang="en-US" altLang="en-US" sz="2800" dirty="0"/>
              <a:t>Long-range, multi-modal transportation plan</a:t>
            </a:r>
            <a:endParaRPr lang="en-US" sz="2800" dirty="0"/>
          </a:p>
          <a:p>
            <a:pPr lvl="1">
              <a:spcBef>
                <a:spcPts val="1200"/>
              </a:spcBef>
            </a:pPr>
            <a:r>
              <a:rPr lang="en-US" dirty="0"/>
              <a:t>25 to 30 year planning period</a:t>
            </a:r>
          </a:p>
          <a:p>
            <a:pPr lvl="1">
              <a:spcBef>
                <a:spcPts val="1200"/>
              </a:spcBef>
            </a:pPr>
            <a:r>
              <a:rPr lang="en-US" dirty="0"/>
              <a:t>Vision plan</a:t>
            </a:r>
          </a:p>
          <a:p>
            <a:pPr>
              <a:spcBef>
                <a:spcPts val="1200"/>
              </a:spcBef>
            </a:pPr>
            <a:r>
              <a:rPr lang="en-US" sz="2800" dirty="0"/>
              <a:t>Developed cooperatively among local stakeholders, Rural Planning Organization (RPO), and NCDOT</a:t>
            </a:r>
          </a:p>
          <a:p>
            <a:pPr>
              <a:spcBef>
                <a:spcPts val="1200"/>
              </a:spcBef>
            </a:pPr>
            <a:r>
              <a:rPr lang="en-US" sz="2800" dirty="0"/>
              <a:t>Incorporates Land Use plans, community &amp; statewide goals</a:t>
            </a:r>
          </a:p>
        </p:txBody>
      </p:sp>
      <p:sp>
        <p:nvSpPr>
          <p:cNvPr id="4" name="Text Placeholder 3"/>
          <p:cNvSpPr>
            <a:spLocks noGrp="1"/>
          </p:cNvSpPr>
          <p:nvPr>
            <p:ph type="body" sz="quarter" idx="12"/>
          </p:nvPr>
        </p:nvSpPr>
        <p:spPr/>
        <p:txBody>
          <a:bodyPr/>
          <a:lstStyle/>
          <a:p>
            <a:r>
              <a:rPr lang="en-US" dirty="0"/>
              <a:t>Anson County CTP</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3</a:t>
            </a:fld>
            <a:endParaRPr lang="en-US" altLang="en-US" dirty="0"/>
          </a:p>
        </p:txBody>
      </p:sp>
    </p:spTree>
    <p:extLst>
      <p:ext uri="{BB962C8B-B14F-4D97-AF65-F5344CB8AC3E}">
        <p14:creationId xmlns:p14="http://schemas.microsoft.com/office/powerpoint/2010/main" val="260295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1240166"/>
            <a:ext cx="8229600" cy="5017759"/>
          </a:xfrm>
        </p:spPr>
        <p:txBody>
          <a:bodyPr/>
          <a:lstStyle/>
          <a:p>
            <a:endParaRPr lang="en-US"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a:t>
            </a:fld>
            <a:endParaRPr lang="en-US" altLang="en-US" dirty="0"/>
          </a:p>
        </p:txBody>
      </p:sp>
      <p:sp>
        <p:nvSpPr>
          <p:cNvPr id="20" name="Rectangle 3"/>
          <p:cNvSpPr>
            <a:spLocks noChangeArrowheads="1"/>
          </p:cNvSpPr>
          <p:nvPr/>
        </p:nvSpPr>
        <p:spPr bwMode="auto">
          <a:xfrm>
            <a:off x="517070" y="1358976"/>
            <a:ext cx="4007069" cy="652185"/>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dirty="0">
                <a:solidFill>
                  <a:srgbClr val="FFFF00"/>
                </a:solidFill>
                <a:latin typeface="Arial" charset="0"/>
              </a:rPr>
              <a:t>Long-Range Planning    CTP</a:t>
            </a:r>
            <a:endParaRPr lang="en-US" dirty="0">
              <a:solidFill>
                <a:schemeClr val="tx1"/>
              </a:solidFill>
              <a:latin typeface="Arial" charset="0"/>
            </a:endParaRPr>
          </a:p>
          <a:p>
            <a:pPr algn="ctr">
              <a:defRPr/>
            </a:pPr>
            <a:r>
              <a:rPr lang="en-US" dirty="0">
                <a:solidFill>
                  <a:srgbClr val="FC0128"/>
                </a:solidFill>
                <a:effectLst>
                  <a:outerShdw blurRad="38100" dist="38100" dir="2700000" algn="tl">
                    <a:srgbClr val="000000"/>
                  </a:outerShdw>
                </a:effectLst>
                <a:latin typeface="Arial" charset="0"/>
              </a:rPr>
              <a:t>Determining the Need</a:t>
            </a:r>
            <a:endParaRPr lang="en-US" dirty="0">
              <a:solidFill>
                <a:schemeClr val="tx1"/>
              </a:solidFill>
              <a:latin typeface="Arial" charset="0"/>
            </a:endParaRPr>
          </a:p>
        </p:txBody>
      </p:sp>
      <p:sp>
        <p:nvSpPr>
          <p:cNvPr id="21" name="Rectangle 4"/>
          <p:cNvSpPr>
            <a:spLocks noChangeArrowheads="1"/>
          </p:cNvSpPr>
          <p:nvPr/>
        </p:nvSpPr>
        <p:spPr bwMode="auto">
          <a:xfrm>
            <a:off x="1408599" y="3074279"/>
            <a:ext cx="5027467" cy="668315"/>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dirty="0">
                <a:solidFill>
                  <a:schemeClr val="tx1"/>
                </a:solidFill>
                <a:latin typeface="Arial" charset="0"/>
              </a:rPr>
              <a:t>Program Development</a:t>
            </a:r>
            <a:endParaRPr lang="en-US" dirty="0">
              <a:solidFill>
                <a:schemeClr val="tx1"/>
              </a:solidFill>
              <a:latin typeface="Arial" charset="0"/>
            </a:endParaRPr>
          </a:p>
          <a:p>
            <a:pPr algn="ctr">
              <a:defRPr/>
            </a:pPr>
            <a:r>
              <a:rPr lang="en-US" dirty="0">
                <a:solidFill>
                  <a:srgbClr val="FC0128"/>
                </a:solidFill>
                <a:effectLst>
                  <a:outerShdw blurRad="38100" dist="38100" dir="2700000" algn="tl">
                    <a:srgbClr val="000000"/>
                  </a:outerShdw>
                </a:effectLst>
                <a:latin typeface="Arial" charset="0"/>
              </a:rPr>
              <a:t>Funding the Projects</a:t>
            </a:r>
            <a:endParaRPr lang="en-US" dirty="0">
              <a:solidFill>
                <a:schemeClr val="tx1"/>
              </a:solidFill>
              <a:latin typeface="Arial" charset="0"/>
            </a:endParaRPr>
          </a:p>
        </p:txBody>
      </p:sp>
      <p:sp>
        <p:nvSpPr>
          <p:cNvPr id="22" name="Rectangle 5"/>
          <p:cNvSpPr>
            <a:spLocks noChangeArrowheads="1"/>
          </p:cNvSpPr>
          <p:nvPr/>
        </p:nvSpPr>
        <p:spPr bwMode="auto">
          <a:xfrm>
            <a:off x="1920361" y="3915344"/>
            <a:ext cx="4978843" cy="622585"/>
          </a:xfrm>
          <a:prstGeom prst="rect">
            <a:avLst/>
          </a:prstGeom>
          <a:solidFill>
            <a:srgbClr val="CC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dirty="0">
                <a:solidFill>
                  <a:srgbClr val="FFFF00"/>
                </a:solidFill>
                <a:latin typeface="Arial" charset="0"/>
              </a:rPr>
              <a:t>Project Planning</a:t>
            </a:r>
            <a:endParaRPr lang="en-US" dirty="0">
              <a:solidFill>
                <a:schemeClr val="tx1"/>
              </a:solidFill>
              <a:latin typeface="Arial" charset="0"/>
            </a:endParaRPr>
          </a:p>
          <a:p>
            <a:pPr algn="ctr">
              <a:defRPr/>
            </a:pPr>
            <a:r>
              <a:rPr lang="en-US" dirty="0">
                <a:solidFill>
                  <a:srgbClr val="FC0128"/>
                </a:solidFill>
                <a:effectLst>
                  <a:outerShdw blurRad="38100" dist="38100" dir="2700000" algn="tl">
                    <a:srgbClr val="000000"/>
                  </a:outerShdw>
                </a:effectLst>
                <a:latin typeface="Arial" charset="0"/>
              </a:rPr>
              <a:t>Minimizing the Impacts</a:t>
            </a:r>
            <a:endParaRPr lang="en-US" dirty="0">
              <a:solidFill>
                <a:schemeClr val="tx1"/>
              </a:solidFill>
              <a:latin typeface="Arial" charset="0"/>
            </a:endParaRPr>
          </a:p>
        </p:txBody>
      </p:sp>
      <p:sp>
        <p:nvSpPr>
          <p:cNvPr id="23" name="Rectangle 6"/>
          <p:cNvSpPr>
            <a:spLocks noChangeArrowheads="1"/>
          </p:cNvSpPr>
          <p:nvPr/>
        </p:nvSpPr>
        <p:spPr bwMode="auto">
          <a:xfrm>
            <a:off x="2392367" y="4700317"/>
            <a:ext cx="5053101" cy="582980"/>
          </a:xfrm>
          <a:prstGeom prst="rect">
            <a:avLst/>
          </a:prstGeom>
          <a:solidFill>
            <a:srgbClr val="0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dirty="0">
                <a:solidFill>
                  <a:srgbClr val="FFFF00"/>
                </a:solidFill>
                <a:latin typeface="Arial" charset="0"/>
              </a:rPr>
              <a:t>Project Design</a:t>
            </a:r>
            <a:endParaRPr lang="en-US" dirty="0">
              <a:solidFill>
                <a:schemeClr val="tx1"/>
              </a:solidFill>
              <a:latin typeface="Arial" charset="0"/>
            </a:endParaRPr>
          </a:p>
          <a:p>
            <a:pPr algn="ctr">
              <a:defRPr/>
            </a:pPr>
            <a:r>
              <a:rPr lang="en-US" dirty="0">
                <a:solidFill>
                  <a:schemeClr val="tx1"/>
                </a:solidFill>
                <a:effectLst>
                  <a:outerShdw blurRad="38100" dist="38100" dir="2700000" algn="tl">
                    <a:srgbClr val="000000"/>
                  </a:outerShdw>
                </a:effectLst>
                <a:latin typeface="Arial" charset="0"/>
              </a:rPr>
              <a:t>Design &amp; Right-of-Way (ROW)</a:t>
            </a:r>
            <a:endParaRPr lang="en-US" dirty="0">
              <a:solidFill>
                <a:schemeClr val="tx1"/>
              </a:solidFill>
              <a:latin typeface="Arial" charset="0"/>
            </a:endParaRPr>
          </a:p>
        </p:txBody>
      </p:sp>
      <p:sp>
        <p:nvSpPr>
          <p:cNvPr id="24" name="AutoShape 7"/>
          <p:cNvSpPr>
            <a:spLocks noChangeArrowheads="1"/>
          </p:cNvSpPr>
          <p:nvPr/>
        </p:nvSpPr>
        <p:spPr bwMode="auto">
          <a:xfrm flipV="1">
            <a:off x="1969691" y="4577016"/>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8"/>
          <p:cNvSpPr>
            <a:spLocks noChangeArrowheads="1"/>
          </p:cNvSpPr>
          <p:nvPr/>
        </p:nvSpPr>
        <p:spPr bwMode="auto">
          <a:xfrm>
            <a:off x="2835553" y="5489480"/>
            <a:ext cx="5387614" cy="56818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dirty="0">
                <a:solidFill>
                  <a:srgbClr val="FFFF00"/>
                </a:solidFill>
                <a:latin typeface="Arial" charset="0"/>
              </a:rPr>
              <a:t>Construction, Maintenance, Operations</a:t>
            </a:r>
            <a:endParaRPr lang="en-US" b="1" dirty="0">
              <a:solidFill>
                <a:schemeClr val="tx1"/>
              </a:solidFill>
              <a:latin typeface="Arial" charset="0"/>
            </a:endParaRPr>
          </a:p>
          <a:p>
            <a:pPr algn="ctr">
              <a:defRPr/>
            </a:pPr>
            <a:r>
              <a:rPr lang="en-US" dirty="0">
                <a:solidFill>
                  <a:srgbClr val="FC0128"/>
                </a:solidFill>
                <a:effectLst>
                  <a:outerShdw blurRad="38100" dist="38100" dir="2700000" algn="tl">
                    <a:srgbClr val="000000"/>
                  </a:outerShdw>
                </a:effectLst>
                <a:latin typeface="Arial" charset="0"/>
              </a:rPr>
              <a:t>Building &amp; Maintaining the Road</a:t>
            </a:r>
            <a:endParaRPr lang="en-US" b="1" dirty="0">
              <a:solidFill>
                <a:schemeClr val="tx1"/>
              </a:solidFill>
              <a:latin typeface="Arial" charset="0"/>
            </a:endParaRPr>
          </a:p>
        </p:txBody>
      </p:sp>
      <p:sp>
        <p:nvSpPr>
          <p:cNvPr id="26" name="AutoShape 9"/>
          <p:cNvSpPr>
            <a:spLocks noChangeArrowheads="1"/>
          </p:cNvSpPr>
          <p:nvPr/>
        </p:nvSpPr>
        <p:spPr bwMode="auto">
          <a:xfrm flipV="1">
            <a:off x="1006235" y="2958915"/>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10"/>
          <p:cNvSpPr>
            <a:spLocks noChangeArrowheads="1"/>
          </p:cNvSpPr>
          <p:nvPr/>
        </p:nvSpPr>
        <p:spPr bwMode="auto">
          <a:xfrm flipV="1">
            <a:off x="586470" y="2088601"/>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11"/>
          <p:cNvSpPr>
            <a:spLocks noChangeArrowheads="1"/>
          </p:cNvSpPr>
          <p:nvPr/>
        </p:nvSpPr>
        <p:spPr bwMode="auto">
          <a:xfrm flipV="1">
            <a:off x="2392368" y="5352683"/>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12"/>
          <p:cNvSpPr>
            <a:spLocks noChangeArrowheads="1"/>
          </p:cNvSpPr>
          <p:nvPr/>
        </p:nvSpPr>
        <p:spPr bwMode="auto">
          <a:xfrm rot="10800000">
            <a:off x="4748671" y="1253640"/>
            <a:ext cx="2301397" cy="772145"/>
          </a:xfrm>
          <a:prstGeom prst="rightArrow">
            <a:avLst>
              <a:gd name="adj1" fmla="val 50000"/>
              <a:gd name="adj2" fmla="val 70455"/>
            </a:avLst>
          </a:prstGeom>
          <a:solidFill>
            <a:schemeClr val="hlink"/>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 name="Rectangle 4"/>
          <p:cNvSpPr>
            <a:spLocks noChangeArrowheads="1"/>
          </p:cNvSpPr>
          <p:nvPr/>
        </p:nvSpPr>
        <p:spPr bwMode="auto">
          <a:xfrm>
            <a:off x="1006234" y="2208462"/>
            <a:ext cx="4893135" cy="668315"/>
          </a:xfrm>
          <a:prstGeom prst="rect">
            <a:avLst/>
          </a:prstGeom>
          <a:solidFill>
            <a:schemeClr val="accent3">
              <a:lumMod val="75000"/>
            </a:schemeClr>
          </a:solidFill>
          <a:ln w="12700">
            <a:solidFill>
              <a:schemeClr val="tx1"/>
            </a:solidFill>
            <a:miter lim="800000"/>
            <a:headEnd type="none" w="sm" len="sm"/>
            <a:tailEnd type="none" w="sm" len="sm"/>
          </a:ln>
          <a:effectLst/>
        </p:spPr>
        <p:txBody>
          <a:bodyPr wrap="none" anchor="ctr"/>
          <a:lstStyle/>
          <a:p>
            <a:pPr algn="ctr">
              <a:defRPr/>
            </a:pPr>
            <a:r>
              <a:rPr lang="en-US" b="1" dirty="0">
                <a:solidFill>
                  <a:schemeClr val="tx1"/>
                </a:solidFill>
                <a:latin typeface="Arial" charset="0"/>
              </a:rPr>
              <a:t>North Carolina Prioritization Process</a:t>
            </a:r>
            <a:endParaRPr lang="en-US" dirty="0">
              <a:solidFill>
                <a:schemeClr val="tx1"/>
              </a:solidFill>
              <a:latin typeface="Arial" charset="0"/>
            </a:endParaRPr>
          </a:p>
          <a:p>
            <a:pPr algn="ctr">
              <a:defRPr/>
            </a:pPr>
            <a:r>
              <a:rPr lang="en-US" dirty="0">
                <a:solidFill>
                  <a:srgbClr val="FC0128"/>
                </a:solidFill>
                <a:effectLst>
                  <a:outerShdw blurRad="38100" dist="38100" dir="2700000" algn="tl">
                    <a:srgbClr val="000000"/>
                  </a:outerShdw>
                </a:effectLst>
                <a:latin typeface="Arial" charset="0"/>
              </a:rPr>
              <a:t>Project given a score for funding consideration</a:t>
            </a:r>
            <a:endParaRPr lang="en-US" dirty="0">
              <a:solidFill>
                <a:schemeClr val="tx1"/>
              </a:solidFill>
              <a:latin typeface="Arial" charset="0"/>
            </a:endParaRPr>
          </a:p>
        </p:txBody>
      </p:sp>
      <p:sp>
        <p:nvSpPr>
          <p:cNvPr id="30" name="Title 29"/>
          <p:cNvSpPr>
            <a:spLocks noGrp="1"/>
          </p:cNvSpPr>
          <p:nvPr>
            <p:ph type="title"/>
          </p:nvPr>
        </p:nvSpPr>
        <p:spPr>
          <a:xfrm>
            <a:off x="276045" y="469900"/>
            <a:ext cx="8660921" cy="726688"/>
          </a:xfrm>
        </p:spPr>
        <p:txBody>
          <a:bodyPr/>
          <a:lstStyle/>
          <a:p>
            <a:r>
              <a:rPr lang="en-US" sz="3200" dirty="0">
                <a:solidFill>
                  <a:schemeClr val="tx1"/>
                </a:solidFill>
              </a:rPr>
              <a:t>Where does the CTP fit into the “Big Picture”?</a:t>
            </a:r>
          </a:p>
        </p:txBody>
      </p:sp>
      <p:sp>
        <p:nvSpPr>
          <p:cNvPr id="33" name="Text Placeholder 3">
            <a:extLst>
              <a:ext uri="{FF2B5EF4-FFF2-40B4-BE49-F238E27FC236}">
                <a16:creationId xmlns:a16="http://schemas.microsoft.com/office/drawing/2014/main" id="{1E8F3D63-3FF5-426B-BFAC-60CBE8E949C4}"/>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147052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ED82-D578-4DD4-A12A-BCC4AE66358A}"/>
              </a:ext>
            </a:extLst>
          </p:cNvPr>
          <p:cNvSpPr>
            <a:spLocks noGrp="1"/>
          </p:cNvSpPr>
          <p:nvPr>
            <p:ph type="title"/>
          </p:nvPr>
        </p:nvSpPr>
        <p:spPr/>
        <p:txBody>
          <a:bodyPr/>
          <a:lstStyle/>
          <a:p>
            <a:r>
              <a:rPr lang="en-US" dirty="0"/>
              <a:t>Stanly County</a:t>
            </a:r>
          </a:p>
        </p:txBody>
      </p:sp>
      <p:sp>
        <p:nvSpPr>
          <p:cNvPr id="5" name="Slide Number Placeholder 4">
            <a:extLst>
              <a:ext uri="{FF2B5EF4-FFF2-40B4-BE49-F238E27FC236}">
                <a16:creationId xmlns:a16="http://schemas.microsoft.com/office/drawing/2014/main" id="{8BCA0223-901F-47AA-8B83-6C83F8C1C621}"/>
              </a:ext>
            </a:extLst>
          </p:cNvPr>
          <p:cNvSpPr>
            <a:spLocks noGrp="1"/>
          </p:cNvSpPr>
          <p:nvPr>
            <p:ph type="sldNum" sz="quarter" idx="13"/>
          </p:nvPr>
        </p:nvSpPr>
        <p:spPr/>
        <p:txBody>
          <a:bodyPr/>
          <a:lstStyle/>
          <a:p>
            <a:pPr>
              <a:defRPr/>
            </a:pPr>
            <a:fld id="{3C2E06F5-03C5-4BA5-AE80-2E98A827F366}" type="slidenum">
              <a:rPr lang="en-US" altLang="en-US" smtClean="0"/>
              <a:pPr>
                <a:defRPr/>
              </a:pPr>
              <a:t>5</a:t>
            </a:fld>
            <a:endParaRPr lang="en-US" altLang="en-US" dirty="0"/>
          </a:p>
        </p:txBody>
      </p:sp>
      <p:sp>
        <p:nvSpPr>
          <p:cNvPr id="8" name="Text Placeholder 3">
            <a:extLst>
              <a:ext uri="{FF2B5EF4-FFF2-40B4-BE49-F238E27FC236}">
                <a16:creationId xmlns:a16="http://schemas.microsoft.com/office/drawing/2014/main" id="{1E7B9B96-2060-4C05-AB4B-C28F6A8D5BDA}"/>
              </a:ext>
            </a:extLst>
          </p:cNvPr>
          <p:cNvSpPr txBox="1">
            <a:spLocks/>
          </p:cNvSpPr>
          <p:nvPr/>
        </p:nvSpPr>
        <p:spPr bwMode="auto">
          <a:xfrm>
            <a:off x="4838701" y="88900"/>
            <a:ext cx="3848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400" kern="120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Anson County CTP</a:t>
            </a:r>
            <a:endParaRPr lang="en-US" dirty="0"/>
          </a:p>
        </p:txBody>
      </p:sp>
      <p:pic>
        <p:nvPicPr>
          <p:cNvPr id="6" name="Picture 5">
            <a:extLst>
              <a:ext uri="{FF2B5EF4-FFF2-40B4-BE49-F238E27FC236}">
                <a16:creationId xmlns:a16="http://schemas.microsoft.com/office/drawing/2014/main" id="{FE235390-7C2A-8A70-9DB4-3C89930E7234}"/>
              </a:ext>
            </a:extLst>
          </p:cNvPr>
          <p:cNvPicPr>
            <a:picLocks noChangeAspect="1"/>
          </p:cNvPicPr>
          <p:nvPr/>
        </p:nvPicPr>
        <p:blipFill>
          <a:blip r:embed="rId3"/>
          <a:stretch>
            <a:fillRect/>
          </a:stretch>
        </p:blipFill>
        <p:spPr>
          <a:xfrm>
            <a:off x="3268807" y="2793216"/>
            <a:ext cx="2871159" cy="3662192"/>
          </a:xfrm>
          <a:prstGeom prst="rect">
            <a:avLst/>
          </a:prstGeom>
        </p:spPr>
      </p:pic>
      <p:pic>
        <p:nvPicPr>
          <p:cNvPr id="4" name="Picture 3">
            <a:extLst>
              <a:ext uri="{FF2B5EF4-FFF2-40B4-BE49-F238E27FC236}">
                <a16:creationId xmlns:a16="http://schemas.microsoft.com/office/drawing/2014/main" id="{F1EDFFD5-4392-A7A8-DD95-3A88548572CE}"/>
              </a:ext>
            </a:extLst>
          </p:cNvPr>
          <p:cNvPicPr>
            <a:picLocks noChangeAspect="1"/>
          </p:cNvPicPr>
          <p:nvPr/>
        </p:nvPicPr>
        <p:blipFill>
          <a:blip r:embed="rId4"/>
          <a:stretch>
            <a:fillRect/>
          </a:stretch>
        </p:blipFill>
        <p:spPr>
          <a:xfrm>
            <a:off x="332509" y="1291383"/>
            <a:ext cx="2871158" cy="3715892"/>
          </a:xfrm>
          <a:prstGeom prst="rect">
            <a:avLst/>
          </a:prstGeom>
        </p:spPr>
      </p:pic>
      <p:pic>
        <p:nvPicPr>
          <p:cNvPr id="10" name="Picture 9">
            <a:extLst>
              <a:ext uri="{FF2B5EF4-FFF2-40B4-BE49-F238E27FC236}">
                <a16:creationId xmlns:a16="http://schemas.microsoft.com/office/drawing/2014/main" id="{2DB78629-47C5-797C-333C-20070A364294}"/>
              </a:ext>
            </a:extLst>
          </p:cNvPr>
          <p:cNvPicPr>
            <a:picLocks noChangeAspect="1"/>
          </p:cNvPicPr>
          <p:nvPr/>
        </p:nvPicPr>
        <p:blipFill>
          <a:blip r:embed="rId5"/>
          <a:stretch>
            <a:fillRect/>
          </a:stretch>
        </p:blipFill>
        <p:spPr>
          <a:xfrm>
            <a:off x="6139966" y="1291383"/>
            <a:ext cx="2860771" cy="3715892"/>
          </a:xfrm>
          <a:prstGeom prst="rect">
            <a:avLst/>
          </a:prstGeom>
        </p:spPr>
      </p:pic>
    </p:spTree>
    <p:extLst>
      <p:ext uri="{BB962C8B-B14F-4D97-AF65-F5344CB8AC3E}">
        <p14:creationId xmlns:p14="http://schemas.microsoft.com/office/powerpoint/2010/main" val="136764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900"/>
            <a:ext cx="8229600" cy="686040"/>
          </a:xfrm>
        </p:spPr>
        <p:txBody>
          <a:bodyPr/>
          <a:lstStyle/>
          <a:p>
            <a:r>
              <a:rPr lang="en-US" sz="3600" dirty="0"/>
              <a:t>What is in a CTP?</a:t>
            </a:r>
          </a:p>
        </p:txBody>
      </p:sp>
      <p:sp>
        <p:nvSpPr>
          <p:cNvPr id="3" name="Text Placeholder 2"/>
          <p:cNvSpPr>
            <a:spLocks noGrp="1"/>
          </p:cNvSpPr>
          <p:nvPr>
            <p:ph type="body" sz="quarter" idx="11"/>
          </p:nvPr>
        </p:nvSpPr>
        <p:spPr>
          <a:xfrm>
            <a:off x="457200" y="1037985"/>
            <a:ext cx="8229600" cy="4524375"/>
          </a:xfrm>
        </p:spPr>
        <p:txBody>
          <a:bodyPr/>
          <a:lstStyle/>
          <a:p>
            <a:r>
              <a:rPr lang="en-US" sz="2000" dirty="0"/>
              <a:t>Multimodal Maps</a:t>
            </a:r>
          </a:p>
          <a:p>
            <a:pPr lvl="1"/>
            <a:r>
              <a:rPr lang="en-US" sz="2000" dirty="0"/>
              <a:t>Highway</a:t>
            </a:r>
          </a:p>
          <a:p>
            <a:pPr lvl="1"/>
            <a:r>
              <a:rPr lang="en-US" sz="2000" dirty="0"/>
              <a:t>Public Transportation and Rail</a:t>
            </a:r>
          </a:p>
          <a:p>
            <a:pPr lvl="1"/>
            <a:r>
              <a:rPr lang="en-US" sz="2000" dirty="0"/>
              <a:t>Bicycle/Pedestrian</a:t>
            </a:r>
          </a:p>
          <a:p>
            <a:r>
              <a:rPr lang="en-US" sz="2000" dirty="0"/>
              <a:t>Current and Future Conditions</a:t>
            </a:r>
          </a:p>
          <a:p>
            <a:pPr lvl="1"/>
            <a:r>
              <a:rPr lang="en-US" sz="2000" dirty="0"/>
              <a:t>Lanes</a:t>
            </a:r>
          </a:p>
          <a:p>
            <a:pPr lvl="1"/>
            <a:r>
              <a:rPr lang="en-US" sz="2000" dirty="0"/>
              <a:t>Right-of-Way (ROW)</a:t>
            </a:r>
          </a:p>
          <a:p>
            <a:pPr lvl="1"/>
            <a:r>
              <a:rPr lang="en-US" sz="2000" dirty="0"/>
              <a:t>Volume and Capacity</a:t>
            </a:r>
          </a:p>
          <a:p>
            <a:r>
              <a:rPr lang="en-US" sz="2000" dirty="0"/>
              <a:t>Recommendations</a:t>
            </a:r>
          </a:p>
          <a:p>
            <a:pPr lvl="1"/>
            <a:r>
              <a:rPr lang="en-US" sz="2000" dirty="0"/>
              <a:t>Existing</a:t>
            </a:r>
          </a:p>
          <a:p>
            <a:pPr lvl="1"/>
            <a:r>
              <a:rPr lang="en-US" sz="2000" dirty="0"/>
              <a:t>Proposed</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6</a:t>
            </a:fld>
            <a:endParaRPr lang="en-US" altLang="en-US" dirty="0"/>
          </a:p>
        </p:txBody>
      </p:sp>
      <p:pic>
        <p:nvPicPr>
          <p:cNvPr id="20" name="Picture 19">
            <a:extLst>
              <a:ext uri="{FF2B5EF4-FFF2-40B4-BE49-F238E27FC236}">
                <a16:creationId xmlns:a16="http://schemas.microsoft.com/office/drawing/2014/main" id="{7BE0AF11-A73C-4BD3-A519-3810A577CA69}"/>
              </a:ext>
            </a:extLst>
          </p:cNvPr>
          <p:cNvPicPr>
            <a:picLocks noChangeAspect="1"/>
          </p:cNvPicPr>
          <p:nvPr/>
        </p:nvPicPr>
        <p:blipFill>
          <a:blip r:embed="rId3"/>
          <a:stretch>
            <a:fillRect/>
          </a:stretch>
        </p:blipFill>
        <p:spPr>
          <a:xfrm>
            <a:off x="4705017" y="1155142"/>
            <a:ext cx="3870960" cy="4290060"/>
          </a:xfrm>
          <a:prstGeom prst="rect">
            <a:avLst/>
          </a:prstGeom>
        </p:spPr>
      </p:pic>
      <p:sp>
        <p:nvSpPr>
          <p:cNvPr id="9" name="Text Placeholder 3">
            <a:extLst>
              <a:ext uri="{FF2B5EF4-FFF2-40B4-BE49-F238E27FC236}">
                <a16:creationId xmlns:a16="http://schemas.microsoft.com/office/drawing/2014/main" id="{30CAEA6B-708D-4E22-BD91-32886E276180}"/>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76044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are the Benefits of a CTP?</a:t>
            </a:r>
          </a:p>
        </p:txBody>
      </p:sp>
      <p:sp>
        <p:nvSpPr>
          <p:cNvPr id="3" name="Text Placeholder 2"/>
          <p:cNvSpPr>
            <a:spLocks noGrp="1"/>
          </p:cNvSpPr>
          <p:nvPr>
            <p:ph type="body" sz="quarter" idx="11"/>
          </p:nvPr>
        </p:nvSpPr>
        <p:spPr/>
        <p:txBody>
          <a:bodyPr/>
          <a:lstStyle/>
          <a:p>
            <a:pPr lvl="0" eaLnBrk="1" fontAlgn="auto" hangingPunct="1">
              <a:spcAft>
                <a:spcPts val="0"/>
              </a:spcAft>
              <a:buFont typeface="Arial"/>
              <a:buChar char="•"/>
            </a:pPr>
            <a:r>
              <a:rPr lang="en-US" altLang="en-US" sz="3000" dirty="0">
                <a:solidFill>
                  <a:prstClr val="black">
                    <a:lumMod val="75000"/>
                    <a:lumOff val="25000"/>
                  </a:prstClr>
                </a:solidFill>
                <a:latin typeface="Arial" panose="020B0604020202020204" pitchFamily="34" charset="0"/>
                <a:ea typeface="+mn-ea"/>
                <a:cs typeface="Arial" panose="020B0604020202020204" pitchFamily="34" charset="0"/>
              </a:rPr>
              <a:t>A transportation plan that is coordinated with the local growth plan</a:t>
            </a:r>
          </a:p>
          <a:p>
            <a:pPr lvl="0" eaLnBrk="1" fontAlgn="auto" hangingPunct="1">
              <a:spcAft>
                <a:spcPts val="0"/>
              </a:spcAft>
              <a:buFont typeface="Arial"/>
              <a:buChar char="•"/>
            </a:pPr>
            <a:r>
              <a:rPr lang="en-US" altLang="en-US" sz="3000" dirty="0">
                <a:solidFill>
                  <a:schemeClr val="tx1">
                    <a:lumMod val="75000"/>
                    <a:lumOff val="25000"/>
                  </a:schemeClr>
                </a:solidFill>
                <a:latin typeface="Arial" panose="020B0604020202020204" pitchFamily="34" charset="0"/>
                <a:ea typeface="+mn-ea"/>
                <a:cs typeface="Arial" panose="020B0604020202020204" pitchFamily="34" charset="0"/>
              </a:rPr>
              <a:t>Results guide the RPO to submit projects to NCDOT for project consideration.</a:t>
            </a:r>
          </a:p>
          <a:p>
            <a:pPr lvl="0" eaLnBrk="1" fontAlgn="auto" hangingPunct="1">
              <a:spcAft>
                <a:spcPts val="0"/>
              </a:spcAft>
              <a:buFont typeface="Arial"/>
              <a:buChar char="•"/>
            </a:pPr>
            <a:r>
              <a:rPr lang="en-US" altLang="en-US" sz="3000" dirty="0">
                <a:solidFill>
                  <a:prstClr val="black">
                    <a:lumMod val="75000"/>
                    <a:lumOff val="25000"/>
                  </a:prstClr>
                </a:solidFill>
                <a:latin typeface="Arial" panose="020B0604020202020204" pitchFamily="34" charset="0"/>
                <a:ea typeface="+mn-ea"/>
                <a:cs typeface="Arial" panose="020B0604020202020204" pitchFamily="34" charset="0"/>
              </a:rPr>
              <a:t>Common, long-range vision for facilities among local governments, RPO, and NCDOT</a:t>
            </a:r>
          </a:p>
          <a:p>
            <a:endParaRPr lang="en-US"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7</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357932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89122" y="6400800"/>
            <a:ext cx="2057400" cy="138112"/>
          </a:xfrm>
        </p:spPr>
        <p:txBody>
          <a:bodyPr/>
          <a:lstStyle/>
          <a:p>
            <a:fld id="{11F27F3A-B3E9-41ED-AF8F-A365F10BB65F}" type="slidenum">
              <a:rPr lang="en-US" smtClean="0">
                <a:solidFill>
                  <a:srgbClr val="1F497D"/>
                </a:solidFill>
              </a:rPr>
              <a:pPr/>
              <a:t>8</a:t>
            </a:fld>
            <a:endParaRPr lang="en-US" dirty="0">
              <a:solidFill>
                <a:srgbClr val="1F497D"/>
              </a:solidFill>
            </a:endParaRPr>
          </a:p>
        </p:txBody>
      </p:sp>
      <p:grpSp>
        <p:nvGrpSpPr>
          <p:cNvPr id="25" name="Group 24"/>
          <p:cNvGrpSpPr/>
          <p:nvPr/>
        </p:nvGrpSpPr>
        <p:grpSpPr>
          <a:xfrm>
            <a:off x="658684" y="892482"/>
            <a:ext cx="7901783" cy="1774225"/>
            <a:chOff x="284179" y="860345"/>
            <a:chExt cx="8646642" cy="2184608"/>
          </a:xfrm>
        </p:grpSpPr>
        <p:sp>
          <p:nvSpPr>
            <p:cNvPr id="27" name="Down Arrow 26"/>
            <p:cNvSpPr/>
            <p:nvPr/>
          </p:nvSpPr>
          <p:spPr>
            <a:xfrm rot="16200000">
              <a:off x="1849871" y="1600045"/>
              <a:ext cx="124090" cy="1675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36" name="Down Arrow 35"/>
            <p:cNvSpPr/>
            <p:nvPr/>
          </p:nvSpPr>
          <p:spPr>
            <a:xfrm rot="16200000">
              <a:off x="7234583" y="1580316"/>
              <a:ext cx="124090" cy="1675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37" name="Down Arrow 36"/>
            <p:cNvSpPr/>
            <p:nvPr/>
          </p:nvSpPr>
          <p:spPr>
            <a:xfrm rot="16200000">
              <a:off x="5507106" y="1600986"/>
              <a:ext cx="124090" cy="1675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38" name="Down Arrow 37"/>
            <p:cNvSpPr/>
            <p:nvPr/>
          </p:nvSpPr>
          <p:spPr>
            <a:xfrm rot="16200000">
              <a:off x="3693401" y="1600986"/>
              <a:ext cx="124090" cy="1675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grpSp>
          <p:nvGrpSpPr>
            <p:cNvPr id="2" name="Group 1"/>
            <p:cNvGrpSpPr/>
            <p:nvPr/>
          </p:nvGrpSpPr>
          <p:grpSpPr>
            <a:xfrm>
              <a:off x="284179" y="869277"/>
              <a:ext cx="1493000" cy="2175676"/>
              <a:chOff x="335801" y="1680519"/>
              <a:chExt cx="1623308" cy="2175676"/>
            </a:xfrm>
          </p:grpSpPr>
          <p:grpSp>
            <p:nvGrpSpPr>
              <p:cNvPr id="7" name="Group 6"/>
              <p:cNvGrpSpPr/>
              <p:nvPr/>
            </p:nvGrpSpPr>
            <p:grpSpPr>
              <a:xfrm>
                <a:off x="462541" y="2015918"/>
                <a:ext cx="1366260" cy="1840277"/>
                <a:chOff x="1550167" y="1376834"/>
                <a:chExt cx="2492912" cy="3308101"/>
              </a:xfrm>
            </p:grpSpPr>
            <p:sp>
              <p:nvSpPr>
                <p:cNvPr id="8" name="Rectangle 7"/>
                <p:cNvSpPr/>
                <p:nvPr/>
              </p:nvSpPr>
              <p:spPr>
                <a:xfrm>
                  <a:off x="1670603" y="3254344"/>
                  <a:ext cx="2258550" cy="1430591"/>
                </a:xfrm>
                <a:prstGeom prst="rect">
                  <a:avLst/>
                </a:prstGeom>
              </p:spPr>
              <p:txBody>
                <a:bodyPr wrap="square">
                  <a:spAutoFit/>
                </a:bodyPr>
                <a:lstStyle/>
                <a:p>
                  <a:pPr algn="ctr"/>
                  <a:r>
                    <a:rPr lang="en-US" dirty="0">
                      <a:solidFill>
                        <a:prstClr val="black"/>
                      </a:solidFill>
                    </a:rPr>
                    <a:t>Develop Vision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167" y="1376834"/>
                  <a:ext cx="2492912" cy="1752137"/>
                </a:xfrm>
                <a:prstGeom prst="rect">
                  <a:avLst/>
                </a:prstGeom>
              </p:spPr>
            </p:pic>
          </p:grpSp>
          <p:sp>
            <p:nvSpPr>
              <p:cNvPr id="30" name="Rectangle 29"/>
              <p:cNvSpPr/>
              <p:nvPr/>
            </p:nvSpPr>
            <p:spPr>
              <a:xfrm>
                <a:off x="335801" y="1680519"/>
                <a:ext cx="1623308" cy="209846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grpSp>
        <p:grpSp>
          <p:nvGrpSpPr>
            <p:cNvPr id="9" name="Group 8"/>
            <p:cNvGrpSpPr/>
            <p:nvPr/>
          </p:nvGrpSpPr>
          <p:grpSpPr>
            <a:xfrm>
              <a:off x="2067372" y="864653"/>
              <a:ext cx="1560208" cy="2180299"/>
              <a:chOff x="2151651" y="1675895"/>
              <a:chExt cx="1560208" cy="2180299"/>
            </a:xfrm>
          </p:grpSpPr>
          <p:grpSp>
            <p:nvGrpSpPr>
              <p:cNvPr id="12" name="Group 11"/>
              <p:cNvGrpSpPr/>
              <p:nvPr/>
            </p:nvGrpSpPr>
            <p:grpSpPr>
              <a:xfrm>
                <a:off x="2151651" y="2015917"/>
                <a:ext cx="1560208" cy="1840277"/>
                <a:chOff x="5239765" y="1305082"/>
                <a:chExt cx="2915020" cy="3418574"/>
              </a:xfrm>
            </p:grpSpPr>
            <p:sp>
              <p:nvSpPr>
                <p:cNvPr id="13" name="Rectangle 12"/>
                <p:cNvSpPr/>
                <p:nvPr/>
              </p:nvSpPr>
              <p:spPr>
                <a:xfrm>
                  <a:off x="5239765" y="3245292"/>
                  <a:ext cx="2915020" cy="1478364"/>
                </a:xfrm>
                <a:prstGeom prst="rect">
                  <a:avLst/>
                </a:prstGeom>
              </p:spPr>
              <p:txBody>
                <a:bodyPr wrap="square">
                  <a:spAutoFit/>
                </a:bodyPr>
                <a:lstStyle/>
                <a:p>
                  <a:pPr algn="ctr"/>
                  <a:r>
                    <a:rPr lang="en-US" dirty="0">
                      <a:solidFill>
                        <a:prstClr val="black"/>
                      </a:solidFill>
                    </a:rPr>
                    <a:t>System Assessment</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433" y="1305082"/>
                  <a:ext cx="2513536" cy="1780097"/>
                </a:xfrm>
                <a:prstGeom prst="rect">
                  <a:avLst/>
                </a:prstGeom>
              </p:spPr>
            </p:pic>
          </p:grpSp>
          <p:sp>
            <p:nvSpPr>
              <p:cNvPr id="32" name="Rectangle 31"/>
              <p:cNvSpPr/>
              <p:nvPr/>
            </p:nvSpPr>
            <p:spPr>
              <a:xfrm>
                <a:off x="2176976" y="1675895"/>
                <a:ext cx="1534883" cy="209846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grpSp>
        <p:grpSp>
          <p:nvGrpSpPr>
            <p:cNvPr id="11" name="Group 10"/>
            <p:cNvGrpSpPr/>
            <p:nvPr/>
          </p:nvGrpSpPr>
          <p:grpSpPr>
            <a:xfrm>
              <a:off x="3899379" y="869277"/>
              <a:ext cx="1565938" cy="2140649"/>
              <a:chOff x="3879302" y="1680519"/>
              <a:chExt cx="1565938" cy="2140649"/>
            </a:xfrm>
          </p:grpSpPr>
          <p:grpSp>
            <p:nvGrpSpPr>
              <p:cNvPr id="17" name="Group 16"/>
              <p:cNvGrpSpPr/>
              <p:nvPr/>
            </p:nvGrpSpPr>
            <p:grpSpPr>
              <a:xfrm>
                <a:off x="3944125" y="2015916"/>
                <a:ext cx="1443769" cy="1805252"/>
                <a:chOff x="303812" y="4186006"/>
                <a:chExt cx="2802802" cy="3527849"/>
              </a:xfrm>
            </p:grpSpPr>
            <p:sp>
              <p:nvSpPr>
                <p:cNvPr id="18" name="Rectangle 17"/>
                <p:cNvSpPr/>
                <p:nvPr/>
              </p:nvSpPr>
              <p:spPr>
                <a:xfrm>
                  <a:off x="303812" y="6158635"/>
                  <a:ext cx="2802802" cy="1555220"/>
                </a:xfrm>
                <a:prstGeom prst="rect">
                  <a:avLst/>
                </a:prstGeom>
              </p:spPr>
              <p:txBody>
                <a:bodyPr wrap="square">
                  <a:spAutoFit/>
                </a:bodyPr>
                <a:lstStyle/>
                <a:p>
                  <a:pPr algn="ctr"/>
                  <a:r>
                    <a:rPr lang="en-US" dirty="0">
                      <a:solidFill>
                        <a:prstClr val="black"/>
                      </a:solidFill>
                    </a:rPr>
                    <a:t>Analyze Alternatives</a:t>
                  </a:r>
                </a:p>
              </p:txBody>
            </p:sp>
            <p:grpSp>
              <p:nvGrpSpPr>
                <p:cNvPr id="19" name="Group 18"/>
                <p:cNvGrpSpPr/>
                <p:nvPr/>
              </p:nvGrpSpPr>
              <p:grpSpPr>
                <a:xfrm>
                  <a:off x="453686" y="4186006"/>
                  <a:ext cx="2503053" cy="1872640"/>
                  <a:chOff x="453686" y="4186006"/>
                  <a:chExt cx="2503053" cy="1872640"/>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686" y="4186006"/>
                    <a:ext cx="2503053" cy="187264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4" y="4474643"/>
                    <a:ext cx="1392289" cy="1218254"/>
                  </a:xfrm>
                  <a:prstGeom prst="rect">
                    <a:avLst/>
                  </a:prstGeom>
                </p:spPr>
              </p:pic>
            </p:grpSp>
          </p:grpSp>
          <p:sp>
            <p:nvSpPr>
              <p:cNvPr id="33" name="Rectangle 32"/>
              <p:cNvSpPr/>
              <p:nvPr/>
            </p:nvSpPr>
            <p:spPr>
              <a:xfrm>
                <a:off x="3879302" y="1680519"/>
                <a:ext cx="1565938" cy="209846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grpSp>
        <p:grpSp>
          <p:nvGrpSpPr>
            <p:cNvPr id="16" name="Group 15"/>
            <p:cNvGrpSpPr/>
            <p:nvPr/>
          </p:nvGrpSpPr>
          <p:grpSpPr>
            <a:xfrm>
              <a:off x="5707422" y="869277"/>
              <a:ext cx="1450132" cy="2149627"/>
              <a:chOff x="5707422" y="869277"/>
              <a:chExt cx="1450132" cy="2149627"/>
            </a:xfrm>
          </p:grpSpPr>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8093" y="1076263"/>
                <a:ext cx="1209654" cy="1092871"/>
              </a:xfrm>
              <a:prstGeom prst="rect">
                <a:avLst/>
              </a:prstGeom>
            </p:spPr>
          </p:pic>
          <p:sp>
            <p:nvSpPr>
              <p:cNvPr id="24" name="Rectangle 23"/>
              <p:cNvSpPr/>
              <p:nvPr/>
            </p:nvSpPr>
            <p:spPr>
              <a:xfrm>
                <a:off x="5754144" y="2223075"/>
                <a:ext cx="1330314" cy="795829"/>
              </a:xfrm>
              <a:prstGeom prst="rect">
                <a:avLst/>
              </a:prstGeom>
            </p:spPr>
            <p:txBody>
              <a:bodyPr wrap="square">
                <a:spAutoFit/>
              </a:bodyPr>
              <a:lstStyle/>
              <a:p>
                <a:pPr algn="ctr"/>
                <a:r>
                  <a:rPr lang="en-US" dirty="0">
                    <a:solidFill>
                      <a:prstClr val="black"/>
                    </a:solidFill>
                  </a:rPr>
                  <a:t>Develop</a:t>
                </a:r>
              </a:p>
              <a:p>
                <a:pPr algn="ctr"/>
                <a:r>
                  <a:rPr lang="en-US">
                    <a:solidFill>
                      <a:prstClr val="black"/>
                    </a:solidFill>
                  </a:rPr>
                  <a:t>Draft Plan</a:t>
                </a:r>
                <a:endParaRPr lang="en-US" dirty="0">
                  <a:solidFill>
                    <a:prstClr val="black"/>
                  </a:solidFill>
                </a:endParaRPr>
              </a:p>
            </p:txBody>
          </p:sp>
          <p:sp>
            <p:nvSpPr>
              <p:cNvPr id="34" name="Rectangle 33"/>
              <p:cNvSpPr/>
              <p:nvPr/>
            </p:nvSpPr>
            <p:spPr>
              <a:xfrm>
                <a:off x="5707422" y="869277"/>
                <a:ext cx="1450132" cy="209846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grpSp>
        <p:grpSp>
          <p:nvGrpSpPr>
            <p:cNvPr id="22" name="Group 21"/>
            <p:cNvGrpSpPr/>
            <p:nvPr/>
          </p:nvGrpSpPr>
          <p:grpSpPr>
            <a:xfrm>
              <a:off x="7443881" y="860345"/>
              <a:ext cx="1486940" cy="2153401"/>
              <a:chOff x="7443881" y="860345"/>
              <a:chExt cx="1486940" cy="2153401"/>
            </a:xfrm>
          </p:grpSpPr>
          <p:pic>
            <p:nvPicPr>
              <p:cNvPr id="31" name="Picture 30"/>
              <p:cNvPicPr>
                <a:picLocks noChangeAspect="1"/>
              </p:cNvPicPr>
              <p:nvPr/>
            </p:nvPicPr>
            <p:blipFill rotWithShape="1">
              <a:blip r:embed="rId8">
                <a:extLst>
                  <a:ext uri="{28A0092B-C50C-407E-A947-70E740481C1C}">
                    <a14:useLocalDpi xmlns:a14="http://schemas.microsoft.com/office/drawing/2010/main" val="0"/>
                  </a:ext>
                </a:extLst>
              </a:blip>
              <a:srcRect l="6988"/>
              <a:stretch/>
            </p:blipFill>
            <p:spPr>
              <a:xfrm>
                <a:off x="7563877" y="1070992"/>
                <a:ext cx="1222139" cy="1042492"/>
              </a:xfrm>
              <a:prstGeom prst="rect">
                <a:avLst/>
              </a:prstGeom>
            </p:spPr>
          </p:pic>
          <p:sp>
            <p:nvSpPr>
              <p:cNvPr id="29" name="Rectangle 28"/>
              <p:cNvSpPr/>
              <p:nvPr/>
            </p:nvSpPr>
            <p:spPr>
              <a:xfrm>
                <a:off x="7744294" y="2217917"/>
                <a:ext cx="886113" cy="795829"/>
              </a:xfrm>
              <a:prstGeom prst="rect">
                <a:avLst/>
              </a:prstGeom>
            </p:spPr>
            <p:txBody>
              <a:bodyPr wrap="square">
                <a:spAutoFit/>
              </a:bodyPr>
              <a:lstStyle/>
              <a:p>
                <a:pPr algn="ctr"/>
                <a:r>
                  <a:rPr lang="en-US" dirty="0">
                    <a:solidFill>
                      <a:prstClr val="black"/>
                    </a:solidFill>
                  </a:rPr>
                  <a:t>Adopt</a:t>
                </a:r>
              </a:p>
              <a:p>
                <a:pPr algn="ctr"/>
                <a:r>
                  <a:rPr lang="en-US" dirty="0">
                    <a:solidFill>
                      <a:prstClr val="black"/>
                    </a:solidFill>
                  </a:rPr>
                  <a:t>Plan</a:t>
                </a:r>
              </a:p>
            </p:txBody>
          </p:sp>
          <p:sp>
            <p:nvSpPr>
              <p:cNvPr id="35" name="Rectangle 34"/>
              <p:cNvSpPr/>
              <p:nvPr/>
            </p:nvSpPr>
            <p:spPr>
              <a:xfrm>
                <a:off x="7443881" y="860345"/>
                <a:ext cx="1486940" cy="209846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grpSp>
      </p:grpSp>
      <p:sp>
        <p:nvSpPr>
          <p:cNvPr id="55" name="Rectangle 54"/>
          <p:cNvSpPr/>
          <p:nvPr/>
        </p:nvSpPr>
        <p:spPr>
          <a:xfrm>
            <a:off x="461763" y="379010"/>
            <a:ext cx="8153399" cy="369332"/>
          </a:xfrm>
          <a:prstGeom prst="rect">
            <a:avLst/>
          </a:prstGeom>
        </p:spPr>
        <p:txBody>
          <a:bodyPr wrap="square">
            <a:spAutoFit/>
          </a:bodyPr>
          <a:lstStyle/>
          <a:p>
            <a:r>
              <a:rPr lang="en-US" dirty="0">
                <a:solidFill>
                  <a:srgbClr val="C00000"/>
                </a:solidFill>
              </a:rPr>
              <a:t>For All modes: Highway, Public Transportation, Bicycle &amp; Pedestrian, Rail &amp; Freight</a:t>
            </a:r>
          </a:p>
        </p:txBody>
      </p:sp>
      <p:grpSp>
        <p:nvGrpSpPr>
          <p:cNvPr id="40" name="Group 39"/>
          <p:cNvGrpSpPr/>
          <p:nvPr/>
        </p:nvGrpSpPr>
        <p:grpSpPr>
          <a:xfrm>
            <a:off x="1464005" y="3852754"/>
            <a:ext cx="6285238" cy="1704260"/>
            <a:chOff x="1464005" y="3733800"/>
            <a:chExt cx="6285238" cy="1704260"/>
          </a:xfrm>
        </p:grpSpPr>
        <p:sp>
          <p:nvSpPr>
            <p:cNvPr id="56" name="Rectangle 55"/>
            <p:cNvSpPr/>
            <p:nvPr/>
          </p:nvSpPr>
          <p:spPr>
            <a:xfrm>
              <a:off x="1464006" y="3733800"/>
              <a:ext cx="1364387" cy="1704260"/>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sp>
          <p:nvSpPr>
            <p:cNvPr id="57" name="Rectangle 56"/>
            <p:cNvSpPr/>
            <p:nvPr/>
          </p:nvSpPr>
          <p:spPr>
            <a:xfrm>
              <a:off x="3154964" y="3733800"/>
              <a:ext cx="1364387" cy="1704260"/>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sp>
          <p:nvSpPr>
            <p:cNvPr id="59" name="Rectangle 58"/>
            <p:cNvSpPr/>
            <p:nvPr/>
          </p:nvSpPr>
          <p:spPr>
            <a:xfrm>
              <a:off x="4806191" y="3733800"/>
              <a:ext cx="1364387" cy="1704260"/>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sp>
          <p:nvSpPr>
            <p:cNvPr id="60" name="Rectangle 59"/>
            <p:cNvSpPr/>
            <p:nvPr/>
          </p:nvSpPr>
          <p:spPr>
            <a:xfrm>
              <a:off x="6384856" y="3733800"/>
              <a:ext cx="1364387" cy="1704260"/>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sp>
          <p:nvSpPr>
            <p:cNvPr id="61" name="Rectangle 60"/>
            <p:cNvSpPr/>
            <p:nvPr/>
          </p:nvSpPr>
          <p:spPr>
            <a:xfrm>
              <a:off x="1464005" y="4829145"/>
              <a:ext cx="1364387" cy="553998"/>
            </a:xfrm>
            <a:prstGeom prst="rect">
              <a:avLst/>
            </a:prstGeom>
          </p:spPr>
          <p:txBody>
            <a:bodyPr wrap="square">
              <a:spAutoFit/>
            </a:bodyPr>
            <a:lstStyle/>
            <a:p>
              <a:pPr algn="ctr"/>
              <a:r>
                <a:rPr lang="en-US" sz="1600" dirty="0">
                  <a:solidFill>
                    <a:prstClr val="black"/>
                  </a:solidFill>
                </a:rPr>
                <a:t>Community </a:t>
              </a:r>
              <a:r>
                <a:rPr lang="en-US" sz="1400" dirty="0">
                  <a:solidFill>
                    <a:prstClr val="black"/>
                  </a:solidFill>
                </a:rPr>
                <a:t>Understanding</a:t>
              </a:r>
            </a:p>
          </p:txBody>
        </p:sp>
        <p:sp>
          <p:nvSpPr>
            <p:cNvPr id="62" name="Rectangle 61"/>
            <p:cNvSpPr/>
            <p:nvPr/>
          </p:nvSpPr>
          <p:spPr>
            <a:xfrm>
              <a:off x="3174075" y="4601289"/>
              <a:ext cx="1364387" cy="830997"/>
            </a:xfrm>
            <a:prstGeom prst="rect">
              <a:avLst/>
            </a:prstGeom>
          </p:spPr>
          <p:txBody>
            <a:bodyPr wrap="square">
              <a:spAutoFit/>
            </a:bodyPr>
            <a:lstStyle/>
            <a:p>
              <a:pPr algn="ctr"/>
              <a:r>
                <a:rPr lang="en-US" sz="1600" dirty="0">
                  <a:solidFill>
                    <a:prstClr val="black"/>
                  </a:solidFill>
                </a:rPr>
                <a:t>Latest Planning Assumptions</a:t>
              </a:r>
            </a:p>
          </p:txBody>
        </p:sp>
        <p:sp>
          <p:nvSpPr>
            <p:cNvPr id="64" name="Rectangle 63"/>
            <p:cNvSpPr/>
            <p:nvPr/>
          </p:nvSpPr>
          <p:spPr>
            <a:xfrm>
              <a:off x="4982022" y="4794961"/>
              <a:ext cx="1040382" cy="584775"/>
            </a:xfrm>
            <a:prstGeom prst="rect">
              <a:avLst/>
            </a:prstGeom>
          </p:spPr>
          <p:txBody>
            <a:bodyPr wrap="square">
              <a:spAutoFit/>
            </a:bodyPr>
            <a:lstStyle/>
            <a:p>
              <a:pPr algn="ctr"/>
              <a:r>
                <a:rPr lang="en-US" sz="1600" dirty="0">
                  <a:solidFill>
                    <a:prstClr val="black"/>
                  </a:solidFill>
                </a:rPr>
                <a:t>Validate</a:t>
              </a:r>
            </a:p>
            <a:p>
              <a:pPr algn="ctr"/>
              <a:r>
                <a:rPr lang="en-US" sz="1600" dirty="0">
                  <a:solidFill>
                    <a:prstClr val="black"/>
                  </a:solidFill>
                </a:rPr>
                <a:t>Vision</a:t>
              </a:r>
            </a:p>
          </p:txBody>
        </p:sp>
        <p:sp>
          <p:nvSpPr>
            <p:cNvPr id="65" name="Rectangle 64"/>
            <p:cNvSpPr/>
            <p:nvPr/>
          </p:nvSpPr>
          <p:spPr>
            <a:xfrm>
              <a:off x="6384855" y="4794960"/>
              <a:ext cx="1364387" cy="584775"/>
            </a:xfrm>
            <a:prstGeom prst="rect">
              <a:avLst/>
            </a:prstGeom>
          </p:spPr>
          <p:txBody>
            <a:bodyPr wrap="square">
              <a:spAutoFit/>
            </a:bodyPr>
            <a:lstStyle/>
            <a:p>
              <a:pPr algn="ctr"/>
              <a:r>
                <a:rPr lang="en-US" sz="1600" dirty="0">
                  <a:solidFill>
                    <a:prstClr val="black"/>
                  </a:solidFill>
                </a:rPr>
                <a:t>Public Involvement</a:t>
              </a: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103" y="3857533"/>
              <a:ext cx="1148339" cy="791603"/>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4074" y="3877506"/>
              <a:ext cx="1075926" cy="975507"/>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42810" y="3812637"/>
              <a:ext cx="988694" cy="823912"/>
            </a:xfrm>
            <a:prstGeom prst="rect">
              <a:avLst/>
            </a:prstGeom>
          </p:spPr>
        </p:pic>
      </p:grpSp>
      <p:sp>
        <p:nvSpPr>
          <p:cNvPr id="28" name="Right Brace 27"/>
          <p:cNvSpPr/>
          <p:nvPr/>
        </p:nvSpPr>
        <p:spPr>
          <a:xfrm rot="5400000">
            <a:off x="4382032" y="-950919"/>
            <a:ext cx="484316" cy="787255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Down Arrow 38"/>
          <p:cNvSpPr/>
          <p:nvPr/>
        </p:nvSpPr>
        <p:spPr>
          <a:xfrm>
            <a:off x="1959624" y="3140529"/>
            <a:ext cx="425325"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wn Arrow 69"/>
          <p:cNvSpPr/>
          <p:nvPr/>
        </p:nvSpPr>
        <p:spPr>
          <a:xfrm>
            <a:off x="3605758" y="3124200"/>
            <a:ext cx="425325"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wn Arrow 71"/>
          <p:cNvSpPr/>
          <p:nvPr/>
        </p:nvSpPr>
        <p:spPr>
          <a:xfrm>
            <a:off x="5290609" y="3140529"/>
            <a:ext cx="425325"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wn Arrow 73"/>
          <p:cNvSpPr/>
          <p:nvPr/>
        </p:nvSpPr>
        <p:spPr>
          <a:xfrm>
            <a:off x="6854385" y="3140529"/>
            <a:ext cx="425325"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76490" y="3976487"/>
            <a:ext cx="991592" cy="991592"/>
          </a:xfrm>
          <a:prstGeom prst="rect">
            <a:avLst/>
          </a:prstGeom>
        </p:spPr>
      </p:pic>
    </p:spTree>
    <p:extLst>
      <p:ext uri="{BB962C8B-B14F-4D97-AF65-F5344CB8AC3E}">
        <p14:creationId xmlns:p14="http://schemas.microsoft.com/office/powerpoint/2010/main" val="87713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CTP Steering Committee</a:t>
            </a:r>
          </a:p>
        </p:txBody>
      </p:sp>
      <p:sp>
        <p:nvSpPr>
          <p:cNvPr id="3" name="Text Placeholder 2"/>
          <p:cNvSpPr>
            <a:spLocks noGrp="1"/>
          </p:cNvSpPr>
          <p:nvPr>
            <p:ph type="body" sz="quarter" idx="11"/>
          </p:nvPr>
        </p:nvSpPr>
        <p:spPr>
          <a:xfrm>
            <a:off x="457200" y="1397479"/>
            <a:ext cx="8229600" cy="5323995"/>
          </a:xfrm>
        </p:spPr>
        <p:txBody>
          <a:bodyPr/>
          <a:lstStyle/>
          <a:p>
            <a:r>
              <a:rPr lang="en-US" sz="2200" dirty="0"/>
              <a:t>Members</a:t>
            </a:r>
          </a:p>
          <a:p>
            <a:pPr lvl="1"/>
            <a:r>
              <a:rPr lang="en-US" sz="2200" dirty="0"/>
              <a:t>NCDOT – Transportation Planning Division and Division 10 </a:t>
            </a:r>
          </a:p>
          <a:p>
            <a:pPr lvl="1"/>
            <a:r>
              <a:rPr lang="en-US" sz="2200" dirty="0"/>
              <a:t>RPO – Rocky River RPO</a:t>
            </a:r>
          </a:p>
          <a:p>
            <a:pPr lvl="1"/>
            <a:r>
              <a:rPr lang="en-US" sz="2200" dirty="0"/>
              <a:t>Local Stakeholders – County, towns, business interests, multi-modal reps, environmental interests, Title VI, schools, elderly, etc.</a:t>
            </a:r>
          </a:p>
          <a:p>
            <a:pPr lvl="1"/>
            <a:r>
              <a:rPr lang="en-US" sz="2200" dirty="0"/>
              <a:t>The Public</a:t>
            </a:r>
          </a:p>
          <a:p>
            <a:endParaRPr lang="en-US"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9</a:t>
            </a:fld>
            <a:endParaRPr lang="en-US" altLang="en-US" dirty="0"/>
          </a:p>
        </p:txBody>
      </p:sp>
      <p:sp>
        <p:nvSpPr>
          <p:cNvPr id="8" name="Text Placeholder 3">
            <a:extLst>
              <a:ext uri="{FF2B5EF4-FFF2-40B4-BE49-F238E27FC236}">
                <a16:creationId xmlns:a16="http://schemas.microsoft.com/office/drawing/2014/main" id="{7BD5B1D7-063E-472B-AF67-9E4BD75633D7}"/>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133246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TP Overview.potx" id="{6100E0A1-8D6C-45A4-9D3E-7EB2A456DF95}" vid="{74AD17E8-71C9-4D01-99E1-C2797F6AC1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7ef604a7-ebc4-47af-96e9-7f1ad444f50a"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48" ma:contentTypeDescription="Create a new document." ma:contentTypeScope="" ma:versionID="b917afdabad08df4e8c579886deb0c5e">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2000c37600588d54536ee8b7025de04d"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hidden="true" ma:internalName="DocumentSetDescription" ma:readOnly="false">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6f00c2e-ac5c-418b-9f13-a0771dbd417d">INSIDE-161-15</_dlc_DocId>
    <_dlc_DocIdUrl xmlns="16f00c2e-ac5c-418b-9f13-a0771dbd417d">
      <Url>https://connect.ncdot.gov/Business/_layouts/15/DocIdRedir.aspx?ID=INSIDE-161-15</Url>
      <Description>INSIDE-161-15</Description>
    </_dlc_DocIdUrl>
    <Document_x0020_Category xmlns="82e4dbae-68f1-44b9-a9de-1019b054425c">Resources</Document_x0020_Category>
    <DocumentSetDescription xmlns="http://schemas.microsoft.com/sharepoint/v3">This plan is a joint effort between Stanly County, the Rocky River Rural Planning Organization (RRRPO) and NCDOT. This plan will provide an update to the existing Stanly County 2003 Thoroughfare Plan.   The new Comprehensive Transportation Plan area consists of the entire county area boundary, but will exclude the Albemarle, Badin, New London, Locust, and Red Cross communities.  The CTP was adopted by Norwood August 1, 2011; Oakboro July 5, 2011; Stanfield June 30, 2011; Richfield July 25, 2011; Misenheimer July 11, 2011; Stanly County August 15, 2011; and endorsed by the RRRPO November 17, 2011.  The plan was adopted by the Board of Transportation on January 5th, 2012.
This CTP is currently going through an update process that will cover the entire county of Stanly.
</DocumentSetDescription>
    <Document_x0020_Status xmlns="82e4dbae-68f1-44b9-a9de-1019b054425c">Final</Document_x0020_Status>
    <CTP_x0020_Status xmlns="82e4dbae-68f1-44b9-a9de-1019b054425c">Under Study</CTP_x0020_Status>
    <URL xmlns="http://schemas.microsoft.com/sharepoint/v3">
      <Url xsi:nil="true"/>
      <Description xsi:nil="true"/>
    </URL>
    <CTP_x0020_Type xmlns="82e4dbae-68f1-44b9-a9de-1019b054425c">County</CTP_x0020_Type>
    <Document_x0020_Type xmlns="82e4dbae-68f1-44b9-a9de-1019b054425c">Presentation</Document_x0020_Type>
    <County xmlns="084f7c45-40c1-4552-b9db-b0297b44ff26">
      <Value>Stanly</Value>
    </County>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956E1A-810B-421D-ACA1-C587218FF0AB}"/>
</file>

<file path=customXml/itemProps2.xml><?xml version="1.0" encoding="utf-8"?>
<ds:datastoreItem xmlns:ds="http://schemas.openxmlformats.org/officeDocument/2006/customXml" ds:itemID="{55DEEF3B-288F-449B-9484-587B83A1A31D}"/>
</file>

<file path=customXml/itemProps3.xml><?xml version="1.0" encoding="utf-8"?>
<ds:datastoreItem xmlns:ds="http://schemas.openxmlformats.org/officeDocument/2006/customXml" ds:itemID="{FFD61DCF-1AAA-400F-A668-A1A6183EF2AF}"/>
</file>

<file path=customXml/itemProps4.xml><?xml version="1.0" encoding="utf-8"?>
<ds:datastoreItem xmlns:ds="http://schemas.openxmlformats.org/officeDocument/2006/customXml" ds:itemID="{69DC4630-270D-46C0-A49F-98B7CB7315F5}">
  <ds:schemaRefs>
    <ds:schemaRef ds:uri="725b9b1f-91c5-4804-815f-3b5f0ffb0426"/>
    <ds:schemaRef ds:uri="bb67b8f7-63b1-4dd1-bd7f-43855ae83e4d"/>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BB67B8F7-63B1-4DD1-BD7F-43855AE83E4D"/>
    <ds:schemaRef ds:uri="http://schemas.microsoft.com/office/2006/documentManagement/types"/>
    <ds:schemaRef ds:uri="084f7c45-40c1-4552-b9db-b0297b44ff26"/>
    <ds:schemaRef ds:uri="http://www.w3.org/XML/1998/namespace"/>
    <ds:schemaRef ds:uri="http://purl.org/dc/dcmitype/"/>
  </ds:schemaRefs>
</ds:datastoreItem>
</file>

<file path=customXml/itemProps5.xml><?xml version="1.0" encoding="utf-8"?>
<ds:datastoreItem xmlns:ds="http://schemas.openxmlformats.org/officeDocument/2006/customXml" ds:itemID="{72B616C0-77A5-4E4D-B8A6-7A18F25518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CTP Overview_MitchellCounty_8_1_2018</Template>
  <TotalTime>2316</TotalTime>
  <Words>788</Words>
  <Application>Microsoft Office PowerPoint</Application>
  <PresentationFormat>On-screen Show (4:3)</PresentationFormat>
  <Paragraphs>149</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Helvetica</vt:lpstr>
      <vt:lpstr>Times New Roman</vt:lpstr>
      <vt:lpstr>Office Theme</vt:lpstr>
      <vt:lpstr>Stanly County Comprehensive Transportation Plan (CTP) Overview</vt:lpstr>
      <vt:lpstr>Today’s Agenda</vt:lpstr>
      <vt:lpstr>What is a CTP?</vt:lpstr>
      <vt:lpstr>Where does the CTP fit into the “Big Picture”?</vt:lpstr>
      <vt:lpstr>Stanly County</vt:lpstr>
      <vt:lpstr>What is in a CTP?</vt:lpstr>
      <vt:lpstr>What are the Benefits of a CTP?</vt:lpstr>
      <vt:lpstr>PowerPoint Presentation</vt:lpstr>
      <vt:lpstr>CTP Steering Committee</vt:lpstr>
      <vt:lpstr>CTP Steering Committee</vt:lpstr>
      <vt:lpstr>Vision/Goals</vt:lpstr>
      <vt:lpstr>Goals and Objectives Survey</vt:lpstr>
      <vt:lpstr>Identification of Studied Roads</vt:lpstr>
      <vt:lpstr>Contacts</vt:lpstr>
      <vt:lpstr>QUESTIONS</vt:lpstr>
    </vt:vector>
  </TitlesOfParts>
  <Company>NC Deparment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Mitchell County Comprehensive Transportation Plan (CTP) Overview</dc:title>
  <dc:creator>Pamela R. Cook</dc:creator>
  <cp:keywords>PowerPoint, template, 4x3, official, presentation</cp:keywords>
  <dc:description/>
  <cp:lastModifiedBy>Roger I. Castillo Santamaria</cp:lastModifiedBy>
  <cp:revision>82</cp:revision>
  <dcterms:created xsi:type="dcterms:W3CDTF">2018-07-31T11:54:17Z</dcterms:created>
  <dcterms:modified xsi:type="dcterms:W3CDTF">2024-02-27T19:40:36Z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lc_DocIdItemGuid">
    <vt:lpwstr>05a495ec-0491-4e1f-99aa-0280a0726d24</vt:lpwstr>
  </property>
  <property fmtid="{D5CDD505-2E9C-101B-9397-08002B2CF9AE}" pid="4" name="Business Content Type">
    <vt:lpwstr/>
  </property>
  <property fmtid="{D5CDD505-2E9C-101B-9397-08002B2CF9AE}" pid="5" name="Data Security Classification">
    <vt:lpwstr/>
  </property>
  <property fmtid="{D5CDD505-2E9C-101B-9397-08002B2CF9AE}" pid="6" name="Order">
    <vt:r8>452800</vt:r8>
  </property>
  <property fmtid="{D5CDD505-2E9C-101B-9397-08002B2CF9AE}" pid="7" name="_docset_NoMedatataSyncRequired">
    <vt:lpwstr>False</vt:lpwstr>
  </property>
</Properties>
</file>